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714" r:id="rId1"/>
  </p:sldMasterIdLst>
  <p:sldIdLst>
    <p:sldId id="257" r:id="rId2"/>
  </p:sldIdLst>
  <p:sldSz cx="32399288" cy="43200638"/>
  <p:notesSz cx="6858000" cy="9144000"/>
  <p:defaultTextStyle>
    <a:defPPr>
      <a:defRPr lang="pt-BR"/>
    </a:defPPr>
    <a:lvl1pPr marL="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06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61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292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228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53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584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148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445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F9BC5F7A-8DDF-4692-A89F-C6AC6911E9FB}">
          <p14:sldIdLst>
            <p14:sldId id="25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ário do Windows" initials="UdW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7687" autoAdjust="0"/>
  </p:normalViewPr>
  <p:slideViewPr>
    <p:cSldViewPr snapToGrid="0">
      <p:cViewPr>
        <p:scale>
          <a:sx n="12" d="100"/>
          <a:sy n="12" d="100"/>
        </p:scale>
        <p:origin x="-2760" y="36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4" y="1440024"/>
            <a:ext cx="27539395" cy="2880041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1600" spc="-378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964" y="30240447"/>
            <a:ext cx="24299466" cy="5760085"/>
          </a:xfrm>
        </p:spPr>
        <p:txBody>
          <a:bodyPr/>
          <a:lstStyle>
            <a:lvl1pPr marL="0" indent="0" algn="l">
              <a:buNone/>
              <a:defRPr b="0" cap="all" spc="567" baseline="0">
                <a:solidFill>
                  <a:schemeClr val="tx2"/>
                </a:solidFill>
                <a:latin typeface="+mj-lt"/>
              </a:defRPr>
            </a:lvl1pPr>
            <a:lvl2pPr marL="2159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9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9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1893046" y="30528451"/>
            <a:ext cx="506242" cy="126721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893046" y="0"/>
            <a:ext cx="506242" cy="305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89484" y="1730032"/>
            <a:ext cx="7289840" cy="3686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965" y="1730032"/>
            <a:ext cx="21329531" cy="3686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4" y="9120138"/>
            <a:ext cx="27539395" cy="2722040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1600" b="0" cap="all" spc="-378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4" y="1440028"/>
            <a:ext cx="27539395" cy="6720099"/>
          </a:xfrm>
        </p:spPr>
        <p:txBody>
          <a:bodyPr anchor="b"/>
          <a:lstStyle>
            <a:lvl1pPr marL="0" indent="0">
              <a:buNone/>
              <a:defRPr sz="9400" b="0" cap="all" spc="567" baseline="0">
                <a:solidFill>
                  <a:schemeClr val="tx2"/>
                </a:solidFill>
                <a:latin typeface="+mj-lt"/>
              </a:defRPr>
            </a:lvl1pPr>
            <a:lvl2pPr marL="2159996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991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98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98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97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997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997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996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7873" y="9920150"/>
            <a:ext cx="11663744" cy="28510424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35603" y="9920150"/>
            <a:ext cx="11663744" cy="28510424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7073" y="9907346"/>
            <a:ext cx="11663744" cy="4030056"/>
          </a:xfrm>
        </p:spPr>
        <p:txBody>
          <a:bodyPr anchor="b">
            <a:noAutofit/>
          </a:bodyPr>
          <a:lstStyle>
            <a:lvl1pPr marL="0" indent="0">
              <a:buNone/>
              <a:defRPr sz="8500" b="0" cap="all" spc="472" baseline="0">
                <a:solidFill>
                  <a:schemeClr val="tx1"/>
                </a:solidFill>
                <a:latin typeface="+mj-lt"/>
              </a:defRPr>
            </a:lvl1pPr>
            <a:lvl2pPr marL="2159996" indent="0">
              <a:buNone/>
              <a:defRPr sz="9400" b="1"/>
            </a:lvl2pPr>
            <a:lvl3pPr marL="4319991" indent="0">
              <a:buNone/>
              <a:defRPr sz="8500" b="1"/>
            </a:lvl3pPr>
            <a:lvl4pPr marL="6479987" indent="0">
              <a:buNone/>
              <a:defRPr sz="7600" b="1"/>
            </a:lvl4pPr>
            <a:lvl5pPr marL="8639983" indent="0">
              <a:buNone/>
              <a:defRPr sz="7600" b="1"/>
            </a:lvl5pPr>
            <a:lvl6pPr marL="10799978" indent="0">
              <a:buNone/>
              <a:defRPr sz="7600" b="1"/>
            </a:lvl6pPr>
            <a:lvl7pPr marL="12959974" indent="0">
              <a:buNone/>
              <a:defRPr sz="7600" b="1"/>
            </a:lvl7pPr>
            <a:lvl8pPr marL="15119970" indent="0">
              <a:buNone/>
              <a:defRPr sz="7600" b="1"/>
            </a:lvl8pPr>
            <a:lvl9pPr marL="17279965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7073" y="14232437"/>
            <a:ext cx="11663744" cy="24192357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46403" y="9907346"/>
            <a:ext cx="11663744" cy="4030056"/>
          </a:xfrm>
        </p:spPr>
        <p:txBody>
          <a:bodyPr anchor="b">
            <a:noAutofit/>
          </a:bodyPr>
          <a:lstStyle>
            <a:lvl1pPr marL="0" indent="0">
              <a:buNone/>
              <a:defRPr lang="en-US" sz="8500" b="0" kern="1200" cap="all" spc="47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159996" indent="0">
              <a:buNone/>
              <a:defRPr sz="9400" b="1"/>
            </a:lvl2pPr>
            <a:lvl3pPr marL="4319991" indent="0">
              <a:buNone/>
              <a:defRPr sz="8500" b="1"/>
            </a:lvl3pPr>
            <a:lvl4pPr marL="6479987" indent="0">
              <a:buNone/>
              <a:defRPr sz="7600" b="1"/>
            </a:lvl4pPr>
            <a:lvl5pPr marL="8639983" indent="0">
              <a:buNone/>
              <a:defRPr sz="7600" b="1"/>
            </a:lvl5pPr>
            <a:lvl6pPr marL="10799978" indent="0">
              <a:buNone/>
              <a:defRPr sz="7600" b="1"/>
            </a:lvl6pPr>
            <a:lvl7pPr marL="12959974" indent="0">
              <a:buNone/>
              <a:defRPr sz="7600" b="1"/>
            </a:lvl7pPr>
            <a:lvl8pPr marL="15119970" indent="0">
              <a:buNone/>
              <a:defRPr sz="7600" b="1"/>
            </a:lvl8pPr>
            <a:lvl9pPr marL="17279965" indent="0">
              <a:buNone/>
              <a:defRPr sz="7600" b="1"/>
            </a:lvl9pPr>
          </a:lstStyle>
          <a:p>
            <a:pPr marL="0" lvl="0" indent="0" algn="l" defTabSz="4319991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46403" y="14232437"/>
            <a:ext cx="11663744" cy="24192357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10080149"/>
            <a:ext cx="18112102" cy="28224417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6" y="10080149"/>
            <a:ext cx="10659143" cy="28224417"/>
          </a:xfrm>
        </p:spPr>
        <p:txBody>
          <a:bodyPr>
            <a:normAutofit/>
          </a:bodyPr>
          <a:lstStyle>
            <a:lvl1pPr marL="0" indent="0">
              <a:buNone/>
              <a:defRPr sz="7600"/>
            </a:lvl1pPr>
            <a:lvl2pPr marL="2159996" indent="0">
              <a:buNone/>
              <a:defRPr sz="5700"/>
            </a:lvl2pPr>
            <a:lvl3pPr marL="4319991" indent="0">
              <a:buNone/>
              <a:defRPr sz="4700"/>
            </a:lvl3pPr>
            <a:lvl4pPr marL="6479987" indent="0">
              <a:buNone/>
              <a:defRPr sz="4300"/>
            </a:lvl4pPr>
            <a:lvl5pPr marL="8639983" indent="0">
              <a:buNone/>
              <a:defRPr sz="4300"/>
            </a:lvl5pPr>
            <a:lvl6pPr marL="10799978" indent="0">
              <a:buNone/>
              <a:defRPr sz="4300"/>
            </a:lvl6pPr>
            <a:lvl7pPr marL="12959974" indent="0">
              <a:buNone/>
              <a:defRPr sz="4300"/>
            </a:lvl7pPr>
            <a:lvl8pPr marL="15119970" indent="0">
              <a:buNone/>
              <a:defRPr sz="4300"/>
            </a:lvl8pPr>
            <a:lvl9pPr marL="17279965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893046" y="30528451"/>
            <a:ext cx="506242" cy="126721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2" y="0"/>
            <a:ext cx="31892170" cy="3052845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15100"/>
            </a:lvl1pPr>
            <a:lvl2pPr marL="2159996" indent="0">
              <a:buNone/>
              <a:defRPr sz="13200"/>
            </a:lvl2pPr>
            <a:lvl3pPr marL="4319991" indent="0">
              <a:buNone/>
              <a:defRPr sz="11300"/>
            </a:lvl3pPr>
            <a:lvl4pPr marL="6479987" indent="0">
              <a:buNone/>
              <a:defRPr sz="9400"/>
            </a:lvl4pPr>
            <a:lvl5pPr marL="8639983" indent="0">
              <a:buNone/>
              <a:defRPr sz="9400"/>
            </a:lvl5pPr>
            <a:lvl6pPr marL="10799978" indent="0">
              <a:buNone/>
              <a:defRPr sz="9400"/>
            </a:lvl6pPr>
            <a:lvl7pPr marL="12959974" indent="0">
              <a:buNone/>
              <a:defRPr sz="9400"/>
            </a:lvl7pPr>
            <a:lvl8pPr marL="15119970" indent="0">
              <a:buNone/>
              <a:defRPr sz="9400"/>
            </a:lvl8pPr>
            <a:lvl9pPr marL="17279965" indent="0">
              <a:buNone/>
              <a:defRPr sz="94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4" y="36000531"/>
            <a:ext cx="28889365" cy="2880043"/>
          </a:xfrm>
        </p:spPr>
        <p:txBody>
          <a:bodyPr/>
          <a:lstStyle>
            <a:lvl1pPr marL="0" indent="0">
              <a:buNone/>
              <a:defRPr sz="7600"/>
            </a:lvl1pPr>
            <a:lvl2pPr marL="2159996" indent="0">
              <a:buNone/>
              <a:defRPr sz="5700"/>
            </a:lvl2pPr>
            <a:lvl3pPr marL="4319991" indent="0">
              <a:buNone/>
              <a:defRPr sz="4700"/>
            </a:lvl3pPr>
            <a:lvl4pPr marL="6479987" indent="0">
              <a:buNone/>
              <a:defRPr sz="4300"/>
            </a:lvl4pPr>
            <a:lvl5pPr marL="8639983" indent="0">
              <a:buNone/>
              <a:defRPr sz="4300"/>
            </a:lvl5pPr>
            <a:lvl6pPr marL="10799978" indent="0">
              <a:buNone/>
              <a:defRPr sz="4300"/>
            </a:lvl6pPr>
            <a:lvl7pPr marL="12959974" indent="0">
              <a:buNone/>
              <a:defRPr sz="4300"/>
            </a:lvl7pPr>
            <a:lvl8pPr marL="15119970" indent="0">
              <a:buNone/>
              <a:defRPr sz="4300"/>
            </a:lvl8pPr>
            <a:lvl9pPr marL="17279965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619964" y="31200461"/>
            <a:ext cx="28889365" cy="4800071"/>
          </a:xfrm>
        </p:spPr>
        <p:txBody>
          <a:bodyPr anchor="t">
            <a:normAutofit/>
          </a:bodyPr>
          <a:lstStyle>
            <a:lvl1pPr>
              <a:defRPr sz="151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1893046" y="0"/>
            <a:ext cx="506242" cy="305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964" y="962017"/>
            <a:ext cx="20519549" cy="8640128"/>
          </a:xfrm>
          <a:prstGeom prst="rect">
            <a:avLst/>
          </a:prstGeom>
        </p:spPr>
        <p:txBody>
          <a:bodyPr vert="horz" lIns="431999" tIns="216000" rIns="431999" bIns="21600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4" y="11040166"/>
            <a:ext cx="26999407" cy="27550410"/>
          </a:xfrm>
          <a:prstGeom prst="rect">
            <a:avLst/>
          </a:prstGeom>
        </p:spPr>
        <p:txBody>
          <a:bodyPr vert="horz" lIns="431999" tIns="216000" rIns="431999" bIns="21600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964" y="38880581"/>
            <a:ext cx="12149733" cy="1920028"/>
          </a:xfrm>
          <a:prstGeom prst="rect">
            <a:avLst/>
          </a:prstGeom>
        </p:spPr>
        <p:txBody>
          <a:bodyPr vert="horz" lIns="431999" tIns="216000" rIns="431999" bIns="0" rtlCol="0" anchor="b"/>
          <a:lstStyle>
            <a:lvl1pPr algn="l">
              <a:defRPr sz="4700">
                <a:solidFill>
                  <a:schemeClr val="tx1"/>
                </a:solidFill>
              </a:defRPr>
            </a:lvl1pPr>
          </a:lstStyle>
          <a:p>
            <a:fld id="{F8EC75B7-3B4E-4749-A085-A14B92CAB5FE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19964" y="40900607"/>
            <a:ext cx="12149733" cy="1788026"/>
          </a:xfrm>
          <a:prstGeom prst="rect">
            <a:avLst/>
          </a:prstGeom>
        </p:spPr>
        <p:txBody>
          <a:bodyPr vert="horz" lIns="431999" tIns="216000" rIns="431999" bIns="216000" rtlCol="0" anchor="t"/>
          <a:lstStyle>
            <a:lvl1pPr algn="l">
              <a:defRPr sz="47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27338370" y="37577704"/>
            <a:ext cx="8288129" cy="1293722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l">
              <a:defRPr sz="11300" b="1">
                <a:solidFill>
                  <a:schemeClr val="tx2"/>
                </a:solidFill>
              </a:defRPr>
            </a:lvl1pPr>
          </a:lstStyle>
          <a:p>
            <a:fld id="{65F29B9C-42A7-4CCC-A7B2-061B5BBEDAE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31893046" y="0"/>
            <a:ext cx="506242" cy="8640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893046" y="8640128"/>
            <a:ext cx="506242" cy="345605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4319991" rtl="0" eaLnBrk="1" latinLnBrk="0" hangingPunct="1">
        <a:spcBef>
          <a:spcPct val="0"/>
        </a:spcBef>
        <a:buNone/>
        <a:defRPr sz="17000" kern="1200" cap="all" spc="-28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4319991" rtl="0" eaLnBrk="1" latinLnBrk="0" hangingPunct="1">
        <a:spcBef>
          <a:spcPct val="20000"/>
        </a:spcBef>
        <a:spcAft>
          <a:spcPts val="2835"/>
        </a:spcAft>
        <a:buFont typeface="Arial" pitchFamily="34" charset="0"/>
        <a:buNone/>
        <a:defRPr sz="9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59996" indent="-863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989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985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981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85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1879976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9972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9968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9963" indent="-1079998" algn="l" defTabSz="4319991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996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91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987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983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978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9974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9970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9965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280988" y="8001000"/>
            <a:ext cx="32118300" cy="12344400"/>
          </a:xfrm>
        </p:spPr>
        <p:txBody>
          <a:bodyPr>
            <a:normAutofit/>
          </a:bodyPr>
          <a:lstStyle/>
          <a:p>
            <a:r>
              <a:rPr lang="pt-BR" sz="4900" i="1" dirty="0" smtClean="0"/>
              <a:t/>
            </a:r>
            <a:br>
              <a:rPr lang="pt-BR" sz="4900" i="1" dirty="0" smtClean="0"/>
            </a:br>
            <a:r>
              <a:rPr lang="pt-BR" sz="4900" dirty="0"/>
              <a:t/>
            </a:r>
            <a:br>
              <a:rPr lang="pt-BR" sz="4900" dirty="0"/>
            </a:br>
            <a:endParaRPr lang="pt-BR" sz="4900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3"/>
          </p:nvPr>
        </p:nvSpPr>
        <p:spPr>
          <a:xfrm>
            <a:off x="236534" y="9240853"/>
            <a:ext cx="19357977" cy="9095434"/>
          </a:xfrm>
        </p:spPr>
        <p:txBody>
          <a:bodyPr/>
          <a:lstStyle/>
          <a:p>
            <a:pPr algn="just"/>
            <a:r>
              <a:rPr lang="pt-BR" sz="4000" dirty="0" smtClean="0"/>
              <a:t>Com </a:t>
            </a:r>
            <a:r>
              <a:rPr lang="pt-BR" sz="4000" dirty="0"/>
              <a:t>o presente banner propomos refletir sobre as desigualdades presentes na sociedade contemporânea e seus possíveis reflexos na Educação.</a:t>
            </a:r>
          </a:p>
          <a:p>
            <a:pPr algn="just"/>
            <a:r>
              <a:rPr lang="pt-BR" sz="4000" dirty="0"/>
              <a:t>Atualmente percebe-se que as desigualdades, entendidas como construção histórica, social, cultural e política das diferenças, realizam-se em meio às relações de poder e ao crescimento das desigualdades e da crise econômica que se acentuam no contexto nacional e internacional. Essas diferenças manifestam-se no poder de consumo, nas questões relacionadas à sexualidade, religião, raça, cultura e afetam as relações que envolvem a educação.</a:t>
            </a:r>
            <a:endParaRPr lang="pt-BR" sz="4000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4"/>
          </p:nvPr>
        </p:nvSpPr>
        <p:spPr>
          <a:xfrm>
            <a:off x="16504441" y="19534606"/>
            <a:ext cx="14585156" cy="15691135"/>
          </a:xfrm>
        </p:spPr>
        <p:txBody>
          <a:bodyPr>
            <a:normAutofit/>
          </a:bodyPr>
          <a:lstStyle/>
          <a:p>
            <a:pPr algn="just"/>
            <a:r>
              <a:rPr lang="pt-BR" sz="4800" dirty="0">
                <a:latin typeface="+mj-lt"/>
              </a:rPr>
              <a:t>Conclui-se que as desigualdades  pode ser uma relação entre </a:t>
            </a:r>
            <a:r>
              <a:rPr lang="pt-BR" sz="4800" dirty="0" smtClean="0">
                <a:latin typeface="+mj-lt"/>
              </a:rPr>
              <a:t>indivíduos. </a:t>
            </a:r>
            <a:r>
              <a:rPr lang="pt-BR" sz="4800" smtClean="0">
                <a:latin typeface="+mj-lt"/>
              </a:rPr>
              <a:t>As </a:t>
            </a:r>
            <a:r>
              <a:rPr lang="pt-BR" sz="4800" dirty="0">
                <a:latin typeface="+mj-lt"/>
              </a:rPr>
              <a:t>diferenças sociais necessitam sim de uma educação de qualidade com iguais oportunidades para todos, dentro dos parâmetros de universalização do ensino.</a:t>
            </a:r>
            <a:endParaRPr lang="pt-BR" sz="4800" b="1" dirty="0">
              <a:latin typeface="+mj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497783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1262207" y="41199160"/>
            <a:ext cx="302656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dirty="0" smtClean="0">
                <a:latin typeface="+mj-lt"/>
              </a:rPr>
              <a:t>¹Acadêmico </a:t>
            </a:r>
            <a:r>
              <a:rPr lang="pt-BR" sz="4400" dirty="0">
                <a:latin typeface="+mj-lt"/>
              </a:rPr>
              <a:t>de </a:t>
            </a:r>
            <a:r>
              <a:rPr lang="pt-BR" sz="4400" dirty="0" smtClean="0">
                <a:latin typeface="+mj-lt"/>
              </a:rPr>
              <a:t>Licenciatura em Pedagogia, </a:t>
            </a:r>
            <a:r>
              <a:rPr lang="pt-BR" sz="4400" dirty="0">
                <a:latin typeface="+mj-lt"/>
              </a:rPr>
              <a:t>Faculdade Santana.</a:t>
            </a:r>
          </a:p>
          <a:p>
            <a:r>
              <a:rPr lang="pt-BR" sz="4400" dirty="0">
                <a:latin typeface="+mj-lt"/>
              </a:rPr>
              <a:t> </a:t>
            </a:r>
            <a:r>
              <a:rPr lang="pt-BR" sz="4400" dirty="0" smtClean="0">
                <a:latin typeface="+mj-lt"/>
              </a:rPr>
              <a:t>²Mestre </a:t>
            </a:r>
            <a:r>
              <a:rPr lang="pt-BR" sz="4400" dirty="0">
                <a:latin typeface="+mj-lt"/>
              </a:rPr>
              <a:t>em Estudos da Linguagem. </a:t>
            </a:r>
            <a:r>
              <a:rPr lang="pt-BR" sz="4400" dirty="0" smtClean="0">
                <a:latin typeface="+mj-lt"/>
              </a:rPr>
              <a:t>Professora  Faculdade </a:t>
            </a:r>
            <a:r>
              <a:rPr lang="pt-BR" sz="4400" dirty="0">
                <a:latin typeface="+mj-lt"/>
              </a:rPr>
              <a:t>Santana</a:t>
            </a:r>
            <a:r>
              <a:rPr lang="pt-BR" sz="4400" dirty="0" smtClean="0">
                <a:latin typeface="+mj-lt"/>
              </a:rPr>
              <a:t>. </a:t>
            </a:r>
            <a:endParaRPr lang="pt-BR" sz="4400" dirty="0">
              <a:latin typeface="+mj-lt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half" idx="2"/>
          </p:nvPr>
        </p:nvSpPr>
        <p:spPr>
          <a:xfrm>
            <a:off x="621879" y="19534608"/>
            <a:ext cx="14955090" cy="7293834"/>
          </a:xfrm>
        </p:spPr>
        <p:txBody>
          <a:bodyPr>
            <a:normAutofit/>
          </a:bodyPr>
          <a:lstStyle/>
          <a:p>
            <a:pPr algn="just"/>
            <a:r>
              <a:rPr lang="pt-BR" sz="4000" b="0" dirty="0">
                <a:latin typeface="+mj-lt"/>
              </a:rPr>
              <a:t>As desigualdades não permitem que a educação, por meio da escolarização, se faça um fator capaz de desenvolver nos indivíduos suas potencialidades permitindo o “pleno desenvolvimento da pessoa, seu preparo para o exercício da cidadania e sua qualificação para o trabalho”, como previsto na Constituição de 1988. Ao contrário  colabora para uma educação pautada na reprodução e na manutenção das estruturas sociais vigentes.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8099424" y="-20897"/>
            <a:ext cx="22990175" cy="506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5400" dirty="0" smtClean="0">
              <a:latin typeface="+mj-lt"/>
            </a:endParaRPr>
          </a:p>
          <a:p>
            <a:pPr algn="r"/>
            <a:r>
              <a:rPr lang="pt-BR" sz="5400" dirty="0" smtClean="0">
                <a:latin typeface="+mj-lt"/>
              </a:rPr>
              <a:t>XVI </a:t>
            </a:r>
            <a:r>
              <a:rPr lang="pt-BR" sz="5400" dirty="0">
                <a:latin typeface="+mj-lt"/>
              </a:rPr>
              <a:t>JORNADA CIENTÍFICA DOS CAMPOS GERAIS </a:t>
            </a:r>
            <a:br>
              <a:rPr lang="pt-BR" sz="5400" dirty="0">
                <a:latin typeface="+mj-lt"/>
              </a:rPr>
            </a:br>
            <a:r>
              <a:rPr lang="pt-BR" sz="5400" dirty="0">
                <a:latin typeface="+mj-lt"/>
              </a:rPr>
              <a:t>Ponta Grossa, 24 a 26 de outubro de 2018	    </a:t>
            </a:r>
            <a:br>
              <a:rPr lang="pt-BR" sz="5400" dirty="0">
                <a:latin typeface="+mj-lt"/>
              </a:rPr>
            </a:br>
            <a:r>
              <a:rPr lang="pt-BR" sz="5400" dirty="0">
                <a:latin typeface="+mj-lt"/>
              </a:rPr>
              <a:t/>
            </a:r>
            <a:br>
              <a:rPr lang="pt-BR" sz="5400" dirty="0">
                <a:latin typeface="+mj-lt"/>
              </a:rPr>
            </a:br>
            <a:r>
              <a:rPr lang="pt-BR" sz="5400" dirty="0" smtClean="0">
                <a:latin typeface="+mj-lt"/>
              </a:rPr>
              <a:t>Viviane de Fátima Silva¹</a:t>
            </a:r>
          </a:p>
          <a:p>
            <a:pPr algn="r"/>
            <a:r>
              <a:rPr lang="pt-BR" sz="5400" dirty="0" err="1" smtClean="0">
                <a:latin typeface="+mj-lt"/>
              </a:rPr>
              <a:t>Suzimara</a:t>
            </a:r>
            <a:r>
              <a:rPr lang="pt-BR" sz="5400" dirty="0" smtClean="0">
                <a:latin typeface="+mj-lt"/>
              </a:rPr>
              <a:t> </a:t>
            </a:r>
            <a:r>
              <a:rPr lang="pt-BR" sz="5400" dirty="0">
                <a:latin typeface="+mj-lt"/>
              </a:rPr>
              <a:t>Souza²</a:t>
            </a:r>
          </a:p>
        </p:txBody>
      </p:sp>
      <p:sp>
        <p:nvSpPr>
          <p:cNvPr id="5" name="Retângulo 4"/>
          <p:cNvSpPr/>
          <p:nvPr/>
        </p:nvSpPr>
        <p:spPr>
          <a:xfrm>
            <a:off x="7262018" y="5551030"/>
            <a:ext cx="20779582" cy="1191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(</a:t>
            </a:r>
            <a:r>
              <a:rPr lang="pt-BR" sz="6000" dirty="0">
                <a:latin typeface="+mj-lt"/>
              </a:rPr>
              <a:t>Des)igualdades e Educação: algumas reflexões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2298" y="10055226"/>
            <a:ext cx="10147299" cy="6764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20942298" y="17482348"/>
            <a:ext cx="8405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dirty="0" smtClean="0"/>
              <a:t>Fonte: http</a:t>
            </a:r>
            <a:r>
              <a:rPr lang="pt-BR" sz="1800" dirty="0"/>
              <a:t>://radiocatedral.com.br/site/desigualdade-na-educacao/</a:t>
            </a:r>
          </a:p>
        </p:txBody>
      </p:sp>
      <p:pic>
        <p:nvPicPr>
          <p:cNvPr id="9" name="Picture 4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136" y="26697383"/>
            <a:ext cx="8920576" cy="906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Espaço Reservado para Texto 14"/>
          <p:cNvSpPr>
            <a:spLocks noGrp="1"/>
          </p:cNvSpPr>
          <p:nvPr>
            <p:ph type="body" idx="1"/>
          </p:nvPr>
        </p:nvSpPr>
        <p:spPr>
          <a:xfrm>
            <a:off x="609600" y="36636426"/>
            <a:ext cx="30479997" cy="40300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3600" dirty="0" smtClean="0"/>
              <a:t>REFÊNCIAS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3600" dirty="0" smtClean="0"/>
              <a:t>CASTRO</a:t>
            </a:r>
            <a:r>
              <a:rPr lang="pt-BR" sz="3600" dirty="0"/>
              <a:t>, J. A. Evolução e desigualdade na educação brasileira. Educ. Soc., Campinas, vol. 30, n. 108, p. 673-697, out. 2009. Disponível em: &lt;www.cedes. unicamp.br&gt;. Acesso em: 25 set. 2018.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3600" dirty="0"/>
              <a:t>DELORS, J. Educação: Um tesouro a descobrir. Relatório para a UNESCO da Comissão Internacional sobre Educação para o século XXI. Lisboa: ASA, 1996.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3600" dirty="0"/>
              <a:t>SANTOS, B. de S. Introdução a uma ciência pós moderna. Rio de Janeiro: Graal, 1989</a:t>
            </a:r>
            <a:r>
              <a:rPr lang="pt-BR" sz="3600" dirty="0" smtClean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1482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1496</TotalTime>
  <Words>341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Essencial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Suzi</cp:lastModifiedBy>
  <cp:revision>37</cp:revision>
  <dcterms:created xsi:type="dcterms:W3CDTF">2018-09-23T22:51:53Z</dcterms:created>
  <dcterms:modified xsi:type="dcterms:W3CDTF">2018-09-26T21:40:19Z</dcterms:modified>
</cp:coreProperties>
</file>