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2404050" cy="43205400"/>
  <p:notesSz cx="6858000" cy="9144000"/>
  <p:defaultTextStyle>
    <a:defPPr>
      <a:defRPr lang="pt-BR"/>
    </a:defPPr>
    <a:lvl1pPr marL="0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9859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19718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79577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39440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99299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59158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19017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78876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34" d="100"/>
          <a:sy n="34" d="100"/>
        </p:scale>
        <p:origin x="-528" y="6324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9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9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9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9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8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7B9C-6853-43EC-8EF3-B58B6809D7F9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3BE7-1294-469D-833E-4F8C25826B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688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7B9C-6853-43EC-8EF3-B58B6809D7F9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3BE7-1294-469D-833E-4F8C25826B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5048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50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7B9C-6853-43EC-8EF3-B58B6809D7F9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3BE7-1294-469D-833E-4F8C25826B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570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7B9C-6853-43EC-8EF3-B58B6809D7F9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3BE7-1294-469D-833E-4F8C25826B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8561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9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59859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19718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79577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3944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9929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5915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19017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7887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7B9C-6853-43EC-8EF3-B58B6809D7F9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3BE7-1294-469D-833E-4F8C25826B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8341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7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7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7B9C-6853-43EC-8EF3-B58B6809D7F9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3BE7-1294-469D-833E-4F8C25826B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2920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9859" indent="0">
              <a:buNone/>
              <a:defRPr sz="9500" b="1"/>
            </a:lvl2pPr>
            <a:lvl3pPr marL="4319718" indent="0">
              <a:buNone/>
              <a:defRPr sz="8500" b="1"/>
            </a:lvl3pPr>
            <a:lvl4pPr marL="6479577" indent="0">
              <a:buNone/>
              <a:defRPr sz="7600" b="1"/>
            </a:lvl4pPr>
            <a:lvl5pPr marL="8639440" indent="0">
              <a:buNone/>
              <a:defRPr sz="7600" b="1"/>
            </a:lvl5pPr>
            <a:lvl6pPr marL="10799299" indent="0">
              <a:buNone/>
              <a:defRPr sz="7600" b="1"/>
            </a:lvl6pPr>
            <a:lvl7pPr marL="12959158" indent="0">
              <a:buNone/>
              <a:defRPr sz="7600" b="1"/>
            </a:lvl7pPr>
            <a:lvl8pPr marL="15119017" indent="0">
              <a:buNone/>
              <a:defRPr sz="7600" b="1"/>
            </a:lvl8pPr>
            <a:lvl9pPr marL="17278876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9859" indent="0">
              <a:buNone/>
              <a:defRPr sz="9500" b="1"/>
            </a:lvl2pPr>
            <a:lvl3pPr marL="4319718" indent="0">
              <a:buNone/>
              <a:defRPr sz="8500" b="1"/>
            </a:lvl3pPr>
            <a:lvl4pPr marL="6479577" indent="0">
              <a:buNone/>
              <a:defRPr sz="7600" b="1"/>
            </a:lvl4pPr>
            <a:lvl5pPr marL="8639440" indent="0">
              <a:buNone/>
              <a:defRPr sz="7600" b="1"/>
            </a:lvl5pPr>
            <a:lvl6pPr marL="10799299" indent="0">
              <a:buNone/>
              <a:defRPr sz="7600" b="1"/>
            </a:lvl6pPr>
            <a:lvl7pPr marL="12959158" indent="0">
              <a:buNone/>
              <a:defRPr sz="7600" b="1"/>
            </a:lvl7pPr>
            <a:lvl8pPr marL="15119017" indent="0">
              <a:buNone/>
              <a:defRPr sz="7600" b="1"/>
            </a:lvl8pPr>
            <a:lvl9pPr marL="17278876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7B9C-6853-43EC-8EF3-B58B6809D7F9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3BE7-1294-469D-833E-4F8C25826B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1876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7B9C-6853-43EC-8EF3-B58B6809D7F9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3BE7-1294-469D-833E-4F8C25826B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0768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7B9C-6853-43EC-8EF3-B58B6809D7F9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3BE7-1294-469D-833E-4F8C25826B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1018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8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8" y="9041139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59859" indent="0">
              <a:buNone/>
              <a:defRPr sz="5700"/>
            </a:lvl2pPr>
            <a:lvl3pPr marL="4319718" indent="0">
              <a:buNone/>
              <a:defRPr sz="4700"/>
            </a:lvl3pPr>
            <a:lvl4pPr marL="6479577" indent="0">
              <a:buNone/>
              <a:defRPr sz="4300"/>
            </a:lvl4pPr>
            <a:lvl5pPr marL="8639440" indent="0">
              <a:buNone/>
              <a:defRPr sz="4300"/>
            </a:lvl5pPr>
            <a:lvl6pPr marL="10799299" indent="0">
              <a:buNone/>
              <a:defRPr sz="4300"/>
            </a:lvl6pPr>
            <a:lvl7pPr marL="12959158" indent="0">
              <a:buNone/>
              <a:defRPr sz="4300"/>
            </a:lvl7pPr>
            <a:lvl8pPr marL="15119017" indent="0">
              <a:buNone/>
              <a:defRPr sz="4300"/>
            </a:lvl8pPr>
            <a:lvl9pPr marL="17278876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7B9C-6853-43EC-8EF3-B58B6809D7F9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3BE7-1294-469D-833E-4F8C25826B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500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59859" indent="0">
              <a:buNone/>
              <a:defRPr sz="13200"/>
            </a:lvl2pPr>
            <a:lvl3pPr marL="4319718" indent="0">
              <a:buNone/>
              <a:defRPr sz="11300"/>
            </a:lvl3pPr>
            <a:lvl4pPr marL="6479577" indent="0">
              <a:buNone/>
              <a:defRPr sz="9500"/>
            </a:lvl4pPr>
            <a:lvl5pPr marL="8639440" indent="0">
              <a:buNone/>
              <a:defRPr sz="9500"/>
            </a:lvl5pPr>
            <a:lvl6pPr marL="10799299" indent="0">
              <a:buNone/>
              <a:defRPr sz="9500"/>
            </a:lvl6pPr>
            <a:lvl7pPr marL="12959158" indent="0">
              <a:buNone/>
              <a:defRPr sz="9500"/>
            </a:lvl7pPr>
            <a:lvl8pPr marL="15119017" indent="0">
              <a:buNone/>
              <a:defRPr sz="9500"/>
            </a:lvl8pPr>
            <a:lvl9pPr marL="17278876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59859" indent="0">
              <a:buNone/>
              <a:defRPr sz="5700"/>
            </a:lvl2pPr>
            <a:lvl3pPr marL="4319718" indent="0">
              <a:buNone/>
              <a:defRPr sz="4700"/>
            </a:lvl3pPr>
            <a:lvl4pPr marL="6479577" indent="0">
              <a:buNone/>
              <a:defRPr sz="4300"/>
            </a:lvl4pPr>
            <a:lvl5pPr marL="8639440" indent="0">
              <a:buNone/>
              <a:defRPr sz="4300"/>
            </a:lvl5pPr>
            <a:lvl6pPr marL="10799299" indent="0">
              <a:buNone/>
              <a:defRPr sz="4300"/>
            </a:lvl6pPr>
            <a:lvl7pPr marL="12959158" indent="0">
              <a:buNone/>
              <a:defRPr sz="4300"/>
            </a:lvl7pPr>
            <a:lvl8pPr marL="15119017" indent="0">
              <a:buNone/>
              <a:defRPr sz="4300"/>
            </a:lvl8pPr>
            <a:lvl9pPr marL="17278876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7B9C-6853-43EC-8EF3-B58B6809D7F9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3BE7-1294-469D-833E-4F8C25826B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5191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29000">
              <a:srgbClr val="FEE7F2"/>
            </a:gs>
            <a:gs pos="60000">
              <a:srgbClr val="FAC77D">
                <a:alpha val="71000"/>
              </a:srgbClr>
            </a:gs>
            <a:gs pos="76000">
              <a:srgbClr val="FBA97D"/>
            </a:gs>
            <a:gs pos="86000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1974" tIns="215984" rIns="431974" bIns="215984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9"/>
            <a:ext cx="29163645" cy="28513567"/>
          </a:xfrm>
          <a:prstGeom prst="rect">
            <a:avLst/>
          </a:prstGeom>
        </p:spPr>
        <p:txBody>
          <a:bodyPr vert="horz" lIns="431974" tIns="215984" rIns="431974" bIns="215984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14"/>
            <a:ext cx="7560945" cy="2300288"/>
          </a:xfrm>
          <a:prstGeom prst="rect">
            <a:avLst/>
          </a:prstGeom>
        </p:spPr>
        <p:txBody>
          <a:bodyPr vert="horz" lIns="431974" tIns="215984" rIns="431974" bIns="215984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7B9C-6853-43EC-8EF3-B58B6809D7F9}" type="datetimeFigureOut">
              <a:rPr lang="pt-BR" smtClean="0"/>
              <a:pPr/>
              <a:t>04/10/2017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14"/>
            <a:ext cx="10261283" cy="2300288"/>
          </a:xfrm>
          <a:prstGeom prst="rect">
            <a:avLst/>
          </a:prstGeom>
        </p:spPr>
        <p:txBody>
          <a:bodyPr vert="horz" lIns="431974" tIns="215984" rIns="431974" bIns="215984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14"/>
            <a:ext cx="7560945" cy="2300288"/>
          </a:xfrm>
          <a:prstGeom prst="rect">
            <a:avLst/>
          </a:prstGeom>
        </p:spPr>
        <p:txBody>
          <a:bodyPr vert="horz" lIns="431974" tIns="215984" rIns="431974" bIns="215984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A3BE7-1294-469D-833E-4F8C25826B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316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19718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895" indent="-1619895" algn="l" defTabSz="4319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773" indent="-1349914" algn="l" defTabSz="4319718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9650" indent="-1079932" algn="l" defTabSz="4319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509" indent="-1079932" algn="l" defTabSz="4319718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19368" indent="-1079932" algn="l" defTabSz="4319718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79226" indent="-1079932" algn="l" defTabSz="4319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9085" indent="-1079932" algn="l" defTabSz="4319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944" indent="-1079932" algn="l" defTabSz="4319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808" indent="-1079932" algn="l" defTabSz="4319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59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718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79577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39440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299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9158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9017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876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m para tema rosa florzinh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45"/>
          <a:stretch/>
        </p:blipFill>
        <p:spPr bwMode="auto">
          <a:xfrm>
            <a:off x="-227808" y="-77059"/>
            <a:ext cx="32620749" cy="4409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3" y="972972"/>
            <a:ext cx="32404050" cy="5076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pt-BR" sz="8900" b="1" dirty="0" smtClean="0"/>
              <a:t/>
            </a:r>
            <a:br>
              <a:rPr lang="pt-BR" sz="8900" b="1" dirty="0" smtClean="0"/>
            </a:br>
            <a:r>
              <a:rPr lang="pt-BR" sz="8900" b="1" dirty="0" smtClean="0"/>
              <a:t>XV JORNADA CIENTÍFICA DOS CAMPOS GERAIS</a:t>
            </a:r>
            <a:r>
              <a:rPr lang="pt-BR" sz="9600" b="1" dirty="0" smtClean="0"/>
              <a:t/>
            </a:r>
            <a:br>
              <a:rPr lang="pt-BR" sz="9600" b="1" dirty="0" smtClean="0"/>
            </a:br>
            <a:r>
              <a:rPr lang="pt-BR" sz="9600" b="1" dirty="0" smtClean="0"/>
              <a:t>  </a:t>
            </a:r>
            <a:r>
              <a:rPr lang="pt-BR" sz="8000" dirty="0" smtClean="0"/>
              <a:t>PONTA GROSSA, 25 A 27 DE OUTUBRO DE 2017</a:t>
            </a:r>
            <a:r>
              <a:rPr lang="pt-BR" sz="9600" b="1" dirty="0" smtClean="0"/>
              <a:t/>
            </a:r>
            <a:br>
              <a:rPr lang="pt-BR" sz="9600" b="1" dirty="0" smtClean="0"/>
            </a:br>
            <a:r>
              <a:rPr lang="pt-BR" sz="4400" b="1" dirty="0" smtClean="0"/>
              <a:t/>
            </a:r>
            <a:br>
              <a:rPr lang="pt-BR" sz="4400" b="1" dirty="0" smtClean="0"/>
            </a:br>
            <a:r>
              <a:rPr lang="pt-BR" sz="4400" b="1" dirty="0" smtClean="0"/>
              <a:t>     </a:t>
            </a:r>
            <a:br>
              <a:rPr lang="pt-BR" sz="4400" b="1" dirty="0" smtClean="0"/>
            </a:br>
            <a:r>
              <a:rPr lang="pt-BR" sz="9600" b="1" dirty="0" smtClean="0"/>
              <a:t>PRÁTICA </a:t>
            </a:r>
            <a:r>
              <a:rPr lang="pt-BR" sz="9600" b="1" dirty="0"/>
              <a:t>DE EXERCÍCIOS FÍSICOS NA GRAVIDEZ: RECOMENDAÇÕES POR TRIMESTRES DA GESTAÇÃO</a:t>
            </a:r>
            <a:r>
              <a:rPr lang="pt-BR" sz="9600" dirty="0"/>
              <a:t/>
            </a:r>
            <a:br>
              <a:rPr lang="pt-BR" sz="9600" dirty="0"/>
            </a:br>
            <a:r>
              <a:rPr lang="pt-BR" sz="7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" panose="02060603020205020403" pitchFamily="18" charset="0"/>
              </a:rPr>
              <a:t/>
            </a:r>
            <a:br>
              <a:rPr lang="pt-BR" sz="7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" panose="02060603020205020403" pitchFamily="18" charset="0"/>
              </a:rPr>
            </a:br>
            <a:endParaRPr lang="pt-BR" sz="7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24101" y="6029216"/>
            <a:ext cx="30531393" cy="534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hangingPunct="0"/>
            <a:r>
              <a:rPr lang="pt-BR" sz="3600" b="1" dirty="0" smtClean="0"/>
              <a:t>Pâmela Olivera</a:t>
            </a:r>
            <a:r>
              <a:rPr lang="pt-BR" sz="3600" b="1" baseline="30000" dirty="0" smtClean="0"/>
              <a:t>1</a:t>
            </a:r>
          </a:p>
          <a:p>
            <a:pPr algn="r" hangingPunct="0"/>
            <a:r>
              <a:rPr lang="pt-BR" sz="3600" b="1" dirty="0" err="1" smtClean="0"/>
              <a:t>Paôla</a:t>
            </a:r>
            <a:r>
              <a:rPr lang="pt-BR" sz="3600" b="1" dirty="0" smtClean="0"/>
              <a:t> Mocroski</a:t>
            </a:r>
            <a:r>
              <a:rPr lang="pt-BR" sz="3600" b="1" baseline="30000" dirty="0" smtClean="0"/>
              <a:t>2</a:t>
            </a:r>
            <a:endParaRPr lang="pt-BR" sz="3600" b="1" baseline="30000" dirty="0" smtClean="0"/>
          </a:p>
          <a:p>
            <a:pPr algn="r" hangingPunct="0"/>
            <a:r>
              <a:rPr lang="pt-BR" sz="3600" b="1" dirty="0" smtClean="0"/>
              <a:t>Gabriela Matias</a:t>
            </a:r>
            <a:r>
              <a:rPr lang="pt-BR" sz="3600" b="1" baseline="30000" dirty="0" smtClean="0"/>
              <a:t>3</a:t>
            </a:r>
          </a:p>
          <a:p>
            <a:pPr algn="r" hangingPunct="0"/>
            <a:r>
              <a:rPr lang="pt-BR" sz="3600" b="1" dirty="0" smtClean="0"/>
              <a:t>Aurélio </a:t>
            </a:r>
            <a:r>
              <a:rPr lang="pt-BR" sz="3600" b="1" dirty="0" smtClean="0"/>
              <a:t>Oliveira </a:t>
            </a:r>
            <a:r>
              <a:rPr lang="pt-BR" sz="3600" b="1" baseline="30000" dirty="0" smtClean="0"/>
              <a:t>4</a:t>
            </a:r>
          </a:p>
          <a:p>
            <a:pPr algn="r" hangingPunct="0"/>
            <a:r>
              <a:rPr lang="pt-BR" sz="3600" b="1" dirty="0" err="1" smtClean="0"/>
              <a:t>Cleiber</a:t>
            </a:r>
            <a:r>
              <a:rPr lang="pt-BR" sz="3600" b="1" dirty="0" smtClean="0"/>
              <a:t> Marcio </a:t>
            </a:r>
            <a:r>
              <a:rPr lang="pt-BR" sz="3600" b="1" dirty="0" smtClean="0"/>
              <a:t>Flores</a:t>
            </a:r>
            <a:r>
              <a:rPr lang="pt-BR" sz="3600" b="1" baseline="30000" dirty="0" smtClean="0"/>
              <a:t>5</a:t>
            </a:r>
            <a:endParaRPr lang="pt-BR" sz="3600" b="1" baseline="30000" dirty="0" smtClean="0"/>
          </a:p>
          <a:p>
            <a:pPr algn="r" hangingPunct="0"/>
            <a:endParaRPr lang="pt-BR" sz="3600" b="1" baseline="30000" dirty="0" smtClean="0"/>
          </a:p>
          <a:p>
            <a:pPr algn="r" hangingPunct="0"/>
            <a:endParaRPr lang="pt-BR" sz="3600" b="1" baseline="30000" dirty="0" smtClean="0"/>
          </a:p>
          <a:p>
            <a:pPr algn="r" hangingPunct="0"/>
            <a:endParaRPr lang="pt-BR" sz="3600" b="1" baseline="30000" dirty="0" smtClean="0"/>
          </a:p>
          <a:p>
            <a:pPr algn="r" hangingPunct="0"/>
            <a:endParaRPr lang="pt-BR" sz="3600" b="1" dirty="0"/>
          </a:p>
          <a:p>
            <a:pPr hangingPunct="0"/>
            <a:endParaRPr lang="pt-BR" sz="3200" b="1" baseline="30000" dirty="0" smtClean="0"/>
          </a:p>
          <a:p>
            <a:endParaRPr lang="pt-BR" sz="3200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4"/>
          </p:nvPr>
        </p:nvSpPr>
        <p:spPr>
          <a:xfrm>
            <a:off x="736034" y="9949872"/>
            <a:ext cx="14323040" cy="128490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 algum tempo, têm-se falado e pesquisado sobre exercícios físicos durante a gestação, seus benefícios e riscos. Com toda a alteração no corpo e no organismo da mulher como um todo, alguns fatores devem ser muito bem estudados e estes exercícios, devidamente selecionados afim de promover bem estar para a gestante.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Além de bem estar, </a:t>
            </a:r>
            <a:r>
              <a:rPr lang="pt-B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pt-B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exercício físico é importante na gestação, pois mantém a aptidão cardiorrespiratória, a massa muscular e controla o aumento de peso, conforme recomendado pelos médicos.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Embora </a:t>
            </a:r>
            <a:r>
              <a:rPr lang="pt-B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recomendações sejam mais positivas que negativas, há algumas contra-indicações para a prática de exercícios físicos por gestantes, por isso é bastante relevante a realização do pré-natal e a liberação médica antes de iniciar este tipo de atividade.</a:t>
            </a:r>
            <a:endParaRPr lang="pt-B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Espaço Reservado para Conteúdo 10"/>
          <p:cNvSpPr txBox="1">
            <a:spLocks/>
          </p:cNvSpPr>
          <p:nvPr/>
        </p:nvSpPr>
        <p:spPr>
          <a:xfrm>
            <a:off x="17864761" y="10513469"/>
            <a:ext cx="14323040" cy="9577064"/>
          </a:xfrm>
          <a:prstGeom prst="rect">
            <a:avLst/>
          </a:prstGeom>
        </p:spPr>
        <p:txBody>
          <a:bodyPr vert="horz" lIns="431974" tIns="215984" rIns="431974" bIns="215984" rtlCol="0">
            <a:normAutofit/>
          </a:bodyPr>
          <a:lstStyle>
            <a:lvl1pPr marL="1619895" indent="-1619895" algn="l" defTabSz="43197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09773" indent="-1349914" algn="l" defTabSz="43197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9650" indent="-1079932" algn="l" defTabSz="43197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9509" indent="-1079932" algn="l" defTabSz="43197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19368" indent="-1079932" algn="l" defTabSz="43197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79226" indent="-1079932" algn="l" defTabSz="43197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9085" indent="-1079932" algn="l" defTabSz="43197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8944" indent="-1079932" algn="l" defTabSz="43197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8808" indent="-1079932" algn="l" defTabSz="43197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buNone/>
            </a:pPr>
            <a:r>
              <a:rPr lang="pt-B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exercício </a:t>
            </a:r>
            <a:r>
              <a:rPr lang="pt-B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durante a gestação já faz parte das recomendações do American </a:t>
            </a:r>
            <a:r>
              <a:rPr lang="pt-BR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</a:t>
            </a:r>
            <a:r>
              <a:rPr lang="pt-B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pt-B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Obstetricians</a:t>
            </a:r>
            <a:r>
              <a:rPr lang="pt-B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pt-B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Gynecologists</a:t>
            </a:r>
            <a:r>
              <a:rPr lang="pt-B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(ACOG) desde meados da década 90. É reconhecido como uma prática segura, indicado para gestantes saudáveis, desde que respeitando uma intensidade, duração, frequência e particularidades de cada </a:t>
            </a:r>
            <a:r>
              <a:rPr lang="pt-B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mulher. Os autores que ampararam com esta pesquisa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o primeiro trimestre, a recomendação é de caminhadas, alongamentos e fortalecimento muscular, preferindo o envolvimento de grandes grupos musculares, maiores repetições e menos carga.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297" y="-53363"/>
            <a:ext cx="3847544" cy="3790117"/>
          </a:xfrm>
          <a:prstGeom prst="rect">
            <a:avLst/>
          </a:prstGeom>
        </p:spPr>
      </p:pic>
      <p:sp>
        <p:nvSpPr>
          <p:cNvPr id="25" name="Retângulo de cantos arredondados 24"/>
          <p:cNvSpPr/>
          <p:nvPr/>
        </p:nvSpPr>
        <p:spPr>
          <a:xfrm>
            <a:off x="1191240" y="9219798"/>
            <a:ext cx="13388616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1203246" y="32475908"/>
            <a:ext cx="13388616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spaço Reservado para Conteúdo 10"/>
          <p:cNvSpPr>
            <a:spLocks noGrp="1"/>
          </p:cNvSpPr>
          <p:nvPr>
            <p:ph sz="quarter" idx="4"/>
          </p:nvPr>
        </p:nvSpPr>
        <p:spPr>
          <a:xfrm>
            <a:off x="1024101" y="38414537"/>
            <a:ext cx="14323040" cy="53666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Mediante os objetivos propostos trata-se de uma pesquisa </a:t>
            </a:r>
            <a:r>
              <a:rPr lang="pt-BR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Exploratória </a:t>
            </a:r>
            <a:r>
              <a:rPr lang="pt-B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e, em relação aos procedimentos técnicos adotados, se caracteriza como sendo </a:t>
            </a:r>
            <a:r>
              <a:rPr lang="pt-BR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Bibliográfica.</a:t>
            </a:r>
            <a:endParaRPr lang="pt-BR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t-B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1203246" y="37732492"/>
            <a:ext cx="13388616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spaço Reservado para Conteúdo 10"/>
          <p:cNvSpPr>
            <a:spLocks noGrp="1"/>
          </p:cNvSpPr>
          <p:nvPr>
            <p:ph sz="quarter" idx="4"/>
          </p:nvPr>
        </p:nvSpPr>
        <p:spPr>
          <a:xfrm>
            <a:off x="1024101" y="33214677"/>
            <a:ext cx="14323040" cy="56674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principais objetivos deste trabalho são: fazer um levantamento bibliográfico sobre a prática de exercícios físicos durante a gestação; verificar os tipos de exercícios mais indicados para cada trimestre gestacional. </a:t>
            </a:r>
          </a:p>
          <a:p>
            <a:pPr marL="0" indent="0" algn="just">
              <a:buNone/>
            </a:pPr>
            <a:endParaRPr lang="pt-B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18166878" y="34420124"/>
            <a:ext cx="13388616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Picture 6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6303" y="22978901"/>
            <a:ext cx="8172736" cy="9136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m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81" r="7513"/>
          <a:stretch/>
        </p:blipFill>
        <p:spPr bwMode="auto">
          <a:xfrm>
            <a:off x="9407285" y="22978901"/>
            <a:ext cx="5184577" cy="9136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tângulo de cantos arredondados 37"/>
          <p:cNvSpPr/>
          <p:nvPr/>
        </p:nvSpPr>
        <p:spPr>
          <a:xfrm>
            <a:off x="18166878" y="9219798"/>
            <a:ext cx="13388616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spaço Reservado para Conteúdo 10"/>
          <p:cNvSpPr>
            <a:spLocks noGrp="1"/>
          </p:cNvSpPr>
          <p:nvPr>
            <p:ph sz="quarter" idx="4"/>
          </p:nvPr>
        </p:nvSpPr>
        <p:spPr>
          <a:xfrm>
            <a:off x="17786201" y="34780164"/>
            <a:ext cx="14323040" cy="7852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que diz respeito às recomendações trimestrais de exercícios físicos para gestantes, ainda são poucos os estudos publicados, demonstrando uma necessidade de maiores pesquisas e aprimoramento nestas indicações.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fica </a:t>
            </a:r>
            <a:r>
              <a:rPr lang="pt-B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claro </a:t>
            </a:r>
            <a:r>
              <a:rPr lang="pt-B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importância da realização </a:t>
            </a:r>
            <a:r>
              <a:rPr lang="pt-B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pré-natal, autorização de um médico para a prática dos exercícios e, o acompanhamento por um profissional de educação física na sua realização</a:t>
            </a:r>
            <a:r>
              <a:rPr lang="pt-B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4" name="Picture 10" descr="Resultado de imagem para mulheres gravidas praticando exercício físic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604"/>
          <a:stretch/>
        </p:blipFill>
        <p:spPr bwMode="auto">
          <a:xfrm>
            <a:off x="18191982" y="21028022"/>
            <a:ext cx="5714899" cy="5471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m para mulheres gravidas praticando exercício físi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4603" y="20954628"/>
            <a:ext cx="7592289" cy="5474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Espaço Reservado para Conteúdo 10"/>
          <p:cNvSpPr>
            <a:spLocks noGrp="1"/>
          </p:cNvSpPr>
          <p:nvPr>
            <p:ph sz="quarter" idx="4"/>
          </p:nvPr>
        </p:nvSpPr>
        <p:spPr>
          <a:xfrm>
            <a:off x="17699666" y="25707157"/>
            <a:ext cx="14323040" cy="101531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lang="pt-B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segundo semestre é quando a gestante encontra-se mais bem disposta. Continua a recomendação por exercícios aeróbicos, atende-se ao alongamentos devido ao aumento da flexibilidade dos tecidos articulares e ligamentares.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 terceiro trimestre, exercícios como natação e hidroginástica são indicados pois mantém o condicionamento físico e a condição aeróbica. Tanto no segundo quanto terceiro trimestre, indica-se o fortalecimento dos músculos do assoalho pélvico.</a:t>
            </a:r>
            <a:endParaRPr lang="pt-BR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t-B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97297" y="9219798"/>
            <a:ext cx="1220047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            INTRODUÇÃO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8926045" y="9145316"/>
            <a:ext cx="1220047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     RESULTADOS PARCIAIS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797318" y="32475908"/>
            <a:ext cx="1220047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                OBJETIVOS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697297" y="37714345"/>
            <a:ext cx="1220047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            METODOLOGIA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8926045" y="34400584"/>
            <a:ext cx="1220047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   CONSIDERAÇÕES FINAIS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506281" y="42380992"/>
            <a:ext cx="135306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baseline="30000" dirty="0"/>
              <a:t>1</a:t>
            </a:r>
            <a:r>
              <a:rPr lang="pt-BR" sz="3000" b="1" dirty="0"/>
              <a:t>pamela.oliveira08@gmail.com; </a:t>
            </a:r>
            <a:r>
              <a:rPr lang="pt-BR" sz="3000" b="1" baseline="30000" dirty="0"/>
              <a:t>2</a:t>
            </a:r>
            <a:r>
              <a:rPr lang="pt-BR" sz="3000" b="1" dirty="0"/>
              <a:t>pmocroski@hotmail.com; </a:t>
            </a:r>
            <a:r>
              <a:rPr lang="pt-BR" sz="3000" b="1" baseline="30000" dirty="0"/>
              <a:t>3</a:t>
            </a:r>
            <a:r>
              <a:rPr lang="pt-BR" sz="3000" b="1" dirty="0"/>
              <a:t>gabi_mat_98@Hotmail.com; </a:t>
            </a:r>
            <a:r>
              <a:rPr lang="pt-BR" sz="3000" b="1" baseline="30000" dirty="0" smtClean="0"/>
              <a:t>4</a:t>
            </a:r>
            <a:r>
              <a:rPr lang="pt-BR" sz="3000" b="1" dirty="0" smtClean="0"/>
              <a:t>profaurelio@iessa.edu.br;</a:t>
            </a:r>
          </a:p>
          <a:p>
            <a:pPr algn="r"/>
            <a:r>
              <a:rPr lang="pt-BR" sz="3000" b="1" baseline="30000" dirty="0" smtClean="0"/>
              <a:t>5</a:t>
            </a:r>
            <a:r>
              <a:rPr lang="pt-BR" sz="3000" b="1" dirty="0" smtClean="0"/>
              <a:t>cleibermarcio@gmail.com;  </a:t>
            </a:r>
            <a:endParaRPr lang="pt-BR" sz="3000" dirty="0" smtClean="0"/>
          </a:p>
          <a:p>
            <a:pPr algn="r"/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xmlns="" val="1164340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2050</TotalTime>
  <Words>448</Words>
  <Application>Microsoft Office PowerPoint</Application>
  <PresentationFormat>Personalizar</PresentationFormat>
  <Paragraphs>35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 XV JORNADA CIENTÍFICA DOS CAMPOS GERAIS   PONTA GROSSA, 25 A 27 DE OUTUBRO DE 2017        PRÁTICA DE EXERCÍCIOS FÍSICOS NA GRAVIDEZ: RECOMENDAÇÕES POR TRIMESTRES DA GESTAÇÃO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Itautec</dc:creator>
  <cp:lastModifiedBy>fcsa05</cp:lastModifiedBy>
  <cp:revision>35</cp:revision>
  <dcterms:created xsi:type="dcterms:W3CDTF">2015-11-05T14:51:07Z</dcterms:created>
  <dcterms:modified xsi:type="dcterms:W3CDTF">2017-10-04T22:42:24Z</dcterms:modified>
</cp:coreProperties>
</file>