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notesMasterIdLst>
    <p:notesMasterId r:id="rId3"/>
  </p:notesMasterIdLst>
  <p:sldIdLst>
    <p:sldId id="256" r:id="rId2"/>
  </p:sldIdLst>
  <p:sldSz cx="6858000" cy="9144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20" d="100"/>
          <a:sy n="120" d="100"/>
        </p:scale>
        <p:origin x="-810" y="3894"/>
      </p:cViewPr>
      <p:guideLst>
        <p:guide orient="horz" pos="2880"/>
        <p:guide pos="216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4BE92D-4562-4A78-95D3-F524725BCC5B}" type="datetimeFigureOut">
              <a:rPr lang="pt-BR" smtClean="0"/>
              <a:pPr/>
              <a:t>04/10/2017</a:t>
            </a:fld>
            <a:endParaRPr lang="pt-BR"/>
          </a:p>
        </p:txBody>
      </p:sp>
      <p:sp>
        <p:nvSpPr>
          <p:cNvPr id="4" name="Espaço Reservado para Imagem de Slide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1B28AE-0586-405F-A300-72C33EEDC891}" type="slidenum">
              <a:rPr lang="pt-BR" smtClean="0"/>
              <a:pPr/>
              <a:t>‹nº›</a:t>
            </a:fld>
            <a:endParaRPr lang="pt-BR"/>
          </a:p>
        </p:txBody>
      </p:sp>
    </p:spTree>
    <p:extLst>
      <p:ext uri="{BB962C8B-B14F-4D97-AF65-F5344CB8AC3E}">
        <p14:creationId xmlns:p14="http://schemas.microsoft.com/office/powerpoint/2010/main" xmlns="" val="1675206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21B28AE-0586-405F-A300-72C33EEDC891}" type="slidenum">
              <a:rPr lang="pt-BR" smtClean="0"/>
              <a:pPr/>
              <a:t>1</a:t>
            </a:fld>
            <a:endParaRPr lang="pt-BR"/>
          </a:p>
        </p:txBody>
      </p:sp>
    </p:spTree>
    <p:extLst>
      <p:ext uri="{BB962C8B-B14F-4D97-AF65-F5344CB8AC3E}">
        <p14:creationId xmlns:p14="http://schemas.microsoft.com/office/powerpoint/2010/main" xmlns="" val="1421606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Forma livre 6"/>
          <p:cNvSpPr>
            <a:spLocks/>
          </p:cNvSpPr>
          <p:nvPr/>
        </p:nvSpPr>
        <p:spPr bwMode="auto">
          <a:xfrm>
            <a:off x="0" y="6336168"/>
            <a:ext cx="6858000" cy="2817283"/>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orma livre 7"/>
          <p:cNvSpPr>
            <a:spLocks/>
          </p:cNvSpPr>
          <p:nvPr/>
        </p:nvSpPr>
        <p:spPr bwMode="auto">
          <a:xfrm>
            <a:off x="4579144" y="0"/>
            <a:ext cx="2278856" cy="9144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ítulo 8"/>
          <p:cNvSpPr>
            <a:spLocks noGrp="1"/>
          </p:cNvSpPr>
          <p:nvPr>
            <p:ph type="ctrTitle"/>
          </p:nvPr>
        </p:nvSpPr>
        <p:spPr>
          <a:xfrm>
            <a:off x="321798" y="4450080"/>
            <a:ext cx="4860036" cy="306832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pt-BR" smtClean="0"/>
              <a:t>Clique para editar o estilo do título mestre</a:t>
            </a:r>
            <a:endParaRPr kumimoji="0" lang="en-US"/>
          </a:p>
        </p:txBody>
      </p:sp>
      <p:sp>
        <p:nvSpPr>
          <p:cNvPr id="17" name="Subtítulo 16"/>
          <p:cNvSpPr>
            <a:spLocks noGrp="1"/>
          </p:cNvSpPr>
          <p:nvPr>
            <p:ph type="subTitle" idx="1"/>
          </p:nvPr>
        </p:nvSpPr>
        <p:spPr>
          <a:xfrm>
            <a:off x="324788" y="2059749"/>
            <a:ext cx="4860036" cy="23368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30" name="Espaço Reservado para Data 29"/>
          <p:cNvSpPr>
            <a:spLocks noGrp="1"/>
          </p:cNvSpPr>
          <p:nvPr>
            <p:ph type="dt" sz="half" idx="10"/>
          </p:nvPr>
        </p:nvSpPr>
        <p:spPr/>
        <p:txBody>
          <a:bodyPr/>
          <a:lstStyle/>
          <a:p>
            <a:fld id="{91EEDFE1-3ECA-474D-84C1-5F69B42B5760}" type="datetimeFigureOut">
              <a:rPr lang="pt-BR" smtClean="0"/>
              <a:pPr/>
              <a:t>04/10/2017</a:t>
            </a:fld>
            <a:endParaRPr lang="pt-BR"/>
          </a:p>
        </p:txBody>
      </p:sp>
      <p:sp>
        <p:nvSpPr>
          <p:cNvPr id="19" name="Espaço Reservado para Rodapé 18"/>
          <p:cNvSpPr>
            <a:spLocks noGrp="1"/>
          </p:cNvSpPr>
          <p:nvPr>
            <p:ph type="ftr" sz="quarter" idx="11"/>
          </p:nvPr>
        </p:nvSpPr>
        <p:spPr/>
        <p:txBody>
          <a:bodyPr/>
          <a:lstStyle/>
          <a:p>
            <a:endParaRPr lang="pt-BR"/>
          </a:p>
        </p:txBody>
      </p:sp>
      <p:sp>
        <p:nvSpPr>
          <p:cNvPr id="27" name="Espaço Reservado para Número de Slide 26"/>
          <p:cNvSpPr>
            <a:spLocks noGrp="1"/>
          </p:cNvSpPr>
          <p:nvPr>
            <p:ph type="sldNum" sz="quarter" idx="12"/>
          </p:nvPr>
        </p:nvSpPr>
        <p:spPr/>
        <p:txBody>
          <a:bodyPr/>
          <a:lstStyle/>
          <a:p>
            <a:fld id="{7E5D53FF-0FED-4198-878C-02B7D9142B85}"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91EEDFE1-3ECA-474D-84C1-5F69B42B5760}" type="datetimeFigureOut">
              <a:rPr lang="pt-BR" smtClean="0"/>
              <a:pPr/>
              <a:t>04/10/2017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E5D53FF-0FED-4198-878C-02B7D9142B85}"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4972050" y="366185"/>
            <a:ext cx="1543050" cy="7802033"/>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342900" y="366185"/>
            <a:ext cx="4514850" cy="7802033"/>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91EEDFE1-3ECA-474D-84C1-5F69B42B5760}" type="datetimeFigureOut">
              <a:rPr lang="pt-BR" smtClean="0"/>
              <a:pPr/>
              <a:t>04/10/2017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E5D53FF-0FED-4198-878C-02B7D9142B85}"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lgn="l">
              <a:defRPr/>
            </a:lvl1pPr>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91EEDFE1-3ECA-474D-84C1-5F69B42B5760}" type="datetimeFigureOut">
              <a:rPr lang="pt-BR" smtClean="0"/>
              <a:pPr/>
              <a:t>04/10/2017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E5D53FF-0FED-4198-878C-02B7D9142B85}"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7" name="Forma livre 6"/>
          <p:cNvSpPr>
            <a:spLocks/>
          </p:cNvSpPr>
          <p:nvPr/>
        </p:nvSpPr>
        <p:spPr bwMode="auto">
          <a:xfrm>
            <a:off x="0" y="6336168"/>
            <a:ext cx="6858000" cy="2817283"/>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orma livre 8"/>
          <p:cNvSpPr>
            <a:spLocks/>
          </p:cNvSpPr>
          <p:nvPr/>
        </p:nvSpPr>
        <p:spPr bwMode="auto">
          <a:xfrm>
            <a:off x="4579144" y="0"/>
            <a:ext cx="2278856" cy="9144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ítulo 1"/>
          <p:cNvSpPr>
            <a:spLocks noGrp="1"/>
          </p:cNvSpPr>
          <p:nvPr>
            <p:ph type="title"/>
          </p:nvPr>
        </p:nvSpPr>
        <p:spPr>
          <a:xfrm>
            <a:off x="514350" y="4778450"/>
            <a:ext cx="4972050" cy="2435151"/>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514350" y="3314400"/>
            <a:ext cx="4972050" cy="1422251"/>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p>
            <a:fld id="{91EEDFE1-3ECA-474D-84C1-5F69B42B5760}" type="datetimeFigureOut">
              <a:rPr lang="pt-BR" smtClean="0"/>
              <a:pPr/>
              <a:t>04/10/2017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E5D53FF-0FED-4198-878C-02B7D9142B85}"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66184"/>
            <a:ext cx="5600700" cy="1524000"/>
          </a:xfrm>
        </p:spPr>
        <p:txBody>
          <a:bodyPr/>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342900" y="2133601"/>
            <a:ext cx="2743200" cy="6034617"/>
          </a:xfrm>
        </p:spPr>
        <p:txBody>
          <a:bodyPr/>
          <a:lstStyle>
            <a:lvl1pPr>
              <a:defRPr sz="2600"/>
            </a:lvl1pPr>
            <a:lvl2pPr>
              <a:defRPr sz="22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3200400" y="2133601"/>
            <a:ext cx="2743200" cy="6034617"/>
          </a:xfrm>
        </p:spPr>
        <p:txBody>
          <a:bodyPr/>
          <a:lstStyle>
            <a:lvl1pPr>
              <a:defRPr sz="2600"/>
            </a:lvl1pPr>
            <a:lvl2pPr>
              <a:defRPr sz="22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91EEDFE1-3ECA-474D-84C1-5F69B42B5760}" type="datetimeFigureOut">
              <a:rPr lang="pt-BR" smtClean="0"/>
              <a:pPr/>
              <a:t>04/10/2017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E5D53FF-0FED-4198-878C-02B7D9142B85}"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64067"/>
            <a:ext cx="6172200" cy="1524000"/>
          </a:xfrm>
        </p:spPr>
        <p:txBody>
          <a:bodyPr anchor="ctr"/>
          <a:lstStyle>
            <a:lvl1pPr>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342900" y="7315200"/>
            <a:ext cx="3030141" cy="11176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3483769" y="7315200"/>
            <a:ext cx="3031331" cy="11176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342900" y="2022550"/>
            <a:ext cx="3030141" cy="5255684"/>
          </a:xfrm>
        </p:spPr>
        <p:txBody>
          <a:bodyPr/>
          <a:lstStyle>
            <a:lvl1pPr>
              <a:defRPr sz="24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3483769" y="2022550"/>
            <a:ext cx="3031331" cy="5255684"/>
          </a:xfrm>
        </p:spPr>
        <p:txBody>
          <a:bodyPr/>
          <a:lstStyle>
            <a:lvl1pPr>
              <a:defRPr sz="24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p>
            <a:fld id="{91EEDFE1-3ECA-474D-84C1-5F69B42B5760}" type="datetimeFigureOut">
              <a:rPr lang="pt-BR" smtClean="0"/>
              <a:pPr/>
              <a:t>04/10/2017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7E5D53FF-0FED-4198-878C-02B7D9142B85}"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65760"/>
            <a:ext cx="5602986" cy="1524000"/>
          </a:xfrm>
        </p:spPr>
        <p:txBody>
          <a:bodyPr anchor="ctr"/>
          <a:lstStyle>
            <a:lvl1pPr algn="l">
              <a:defRPr sz="4600"/>
            </a:lvl1pPr>
          </a:lstStyle>
          <a:p>
            <a:r>
              <a:rPr kumimoji="0" lang="pt-BR" smtClean="0"/>
              <a:t>Clique para editar o estilo do título mestre</a:t>
            </a:r>
            <a:endParaRPr kumimoji="0" lang="en-US"/>
          </a:p>
        </p:txBody>
      </p:sp>
      <p:sp>
        <p:nvSpPr>
          <p:cNvPr id="7" name="Espaço Reservado para Data 6"/>
          <p:cNvSpPr>
            <a:spLocks noGrp="1"/>
          </p:cNvSpPr>
          <p:nvPr>
            <p:ph type="dt" sz="half" idx="10"/>
          </p:nvPr>
        </p:nvSpPr>
        <p:spPr/>
        <p:txBody>
          <a:bodyPr/>
          <a:lstStyle/>
          <a:p>
            <a:fld id="{91EEDFE1-3ECA-474D-84C1-5F69B42B5760}" type="datetimeFigureOut">
              <a:rPr lang="pt-BR" smtClean="0"/>
              <a:pPr/>
              <a:t>04/10/2017</a:t>
            </a:fld>
            <a:endParaRPr lang="pt-BR"/>
          </a:p>
        </p:txBody>
      </p:sp>
      <p:sp>
        <p:nvSpPr>
          <p:cNvPr id="8" name="Espaço Reservado para Número de Slide 7"/>
          <p:cNvSpPr>
            <a:spLocks noGrp="1"/>
          </p:cNvSpPr>
          <p:nvPr>
            <p:ph type="sldNum" sz="quarter" idx="11"/>
          </p:nvPr>
        </p:nvSpPr>
        <p:spPr/>
        <p:txBody>
          <a:bodyPr/>
          <a:lstStyle/>
          <a:p>
            <a:fld id="{7E5D53FF-0FED-4198-878C-02B7D9142B85}" type="slidenum">
              <a:rPr lang="pt-BR" smtClean="0"/>
              <a:pPr/>
              <a:t>‹nº›</a:t>
            </a:fld>
            <a:endParaRPr lang="pt-BR"/>
          </a:p>
        </p:txBody>
      </p:sp>
      <p:sp>
        <p:nvSpPr>
          <p:cNvPr id="9" name="Espaço Reservado para Rodapé 8"/>
          <p:cNvSpPr>
            <a:spLocks noGrp="1"/>
          </p:cNvSpPr>
          <p:nvPr>
            <p:ph type="ftr" sz="quarter" idx="12"/>
          </p:nvPr>
        </p:nvSpPr>
        <p:spPr/>
        <p:txBody>
          <a:bodyPr/>
          <a:lstStyle/>
          <a:p>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91EEDFE1-3ECA-474D-84C1-5F69B42B5760}" type="datetimeFigureOut">
              <a:rPr lang="pt-BR" smtClean="0"/>
              <a:pPr/>
              <a:t>04/10/2017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7E5D53FF-0FED-4198-878C-02B7D9142B85}"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342900" y="1580704"/>
            <a:ext cx="2400300" cy="973667"/>
          </a:xfrm>
        </p:spPr>
        <p:txBody>
          <a:bodyPr tIns="0" bIns="0" anchor="t"/>
          <a:lstStyle>
            <a:lvl1pPr algn="l">
              <a:buNone/>
              <a:defRPr sz="1800" b="1">
                <a:solidFill>
                  <a:schemeClr val="accent1"/>
                </a:solidFill>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342900" y="285899"/>
            <a:ext cx="2057400" cy="12192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342900" y="2641600"/>
            <a:ext cx="5314950" cy="5080000"/>
          </a:xfrm>
        </p:spPr>
        <p:txBody>
          <a:bodyPr/>
          <a:lstStyle>
            <a:lvl1pPr>
              <a:defRPr sz="2800"/>
            </a:lvl1pPr>
            <a:lvl2pPr>
              <a:defRPr sz="2400"/>
            </a:lvl2pPr>
            <a:lvl3pPr>
              <a:defRPr sz="2200"/>
            </a:lvl3pPr>
            <a:lvl4pPr>
              <a:defRPr sz="2000"/>
            </a:lvl4pPr>
            <a:lvl5pPr>
              <a:defRPr sz="20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91EEDFE1-3ECA-474D-84C1-5F69B42B5760}" type="datetimeFigureOut">
              <a:rPr lang="pt-BR" smtClean="0"/>
              <a:pPr/>
              <a:t>04/10/2017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a:xfrm>
            <a:off x="6117336" y="8562753"/>
            <a:ext cx="571500" cy="486833"/>
          </a:xfrm>
        </p:spPr>
        <p:txBody>
          <a:bodyPr/>
          <a:lstStyle/>
          <a:p>
            <a:fld id="{7E5D53FF-0FED-4198-878C-02B7D9142B85}"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167549" y="2274279"/>
            <a:ext cx="2290401" cy="1671744"/>
          </a:xfrm>
        </p:spPr>
        <p:txBody>
          <a:bodyPr anchor="b"/>
          <a:lstStyle>
            <a:lvl1pPr algn="l">
              <a:buNone/>
              <a:defRPr sz="2200" b="1">
                <a:solidFill>
                  <a:schemeClr val="accent1"/>
                </a:solidFill>
              </a:defRPr>
            </a:lvl1pPr>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799221" y="1359876"/>
            <a:ext cx="3086100" cy="54864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4167550" y="3998354"/>
            <a:ext cx="2290400" cy="3551309"/>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a:xfrm>
            <a:off x="342900" y="8562753"/>
            <a:ext cx="1600200" cy="486833"/>
          </a:xfrm>
        </p:spPr>
        <p:txBody>
          <a:bodyPr/>
          <a:lstStyle/>
          <a:p>
            <a:fld id="{91EEDFE1-3ECA-474D-84C1-5F69B42B5760}" type="datetimeFigureOut">
              <a:rPr lang="pt-BR" smtClean="0"/>
              <a:pPr/>
              <a:t>04/10/2017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E5D53FF-0FED-4198-878C-02B7D9142B85}"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2" name="Forma livre 11"/>
          <p:cNvSpPr>
            <a:spLocks/>
          </p:cNvSpPr>
          <p:nvPr/>
        </p:nvSpPr>
        <p:spPr bwMode="auto">
          <a:xfrm>
            <a:off x="0" y="6336168"/>
            <a:ext cx="6858000" cy="2817283"/>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orma livre 15"/>
          <p:cNvSpPr>
            <a:spLocks/>
          </p:cNvSpPr>
          <p:nvPr/>
        </p:nvSpPr>
        <p:spPr bwMode="auto">
          <a:xfrm>
            <a:off x="5486400" y="0"/>
            <a:ext cx="1371600" cy="9144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Espaço Reservado para Título 8"/>
          <p:cNvSpPr>
            <a:spLocks noGrp="1"/>
          </p:cNvSpPr>
          <p:nvPr>
            <p:ph type="title"/>
          </p:nvPr>
        </p:nvSpPr>
        <p:spPr>
          <a:xfrm>
            <a:off x="342900" y="366184"/>
            <a:ext cx="5600700" cy="1524000"/>
          </a:xfrm>
          <a:prstGeom prst="rect">
            <a:avLst/>
          </a:prstGeom>
        </p:spPr>
        <p:txBody>
          <a:bodyPr vert="horz" lIns="45720" rIns="45720" anchor="ctr">
            <a:normAutofit/>
          </a:bodyPr>
          <a:lstStyle/>
          <a:p>
            <a:r>
              <a:rPr kumimoji="0" lang="pt-BR" smtClean="0"/>
              <a:t>Clique para editar o estilo do título mestre</a:t>
            </a:r>
            <a:endParaRPr kumimoji="0" lang="en-US"/>
          </a:p>
        </p:txBody>
      </p:sp>
      <p:sp>
        <p:nvSpPr>
          <p:cNvPr id="30" name="Espaço Reservado para Texto 29"/>
          <p:cNvSpPr>
            <a:spLocks noGrp="1"/>
          </p:cNvSpPr>
          <p:nvPr>
            <p:ph type="body" idx="1"/>
          </p:nvPr>
        </p:nvSpPr>
        <p:spPr>
          <a:xfrm>
            <a:off x="342900" y="2133601"/>
            <a:ext cx="5600700" cy="6034617"/>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342900" y="8562753"/>
            <a:ext cx="1600200" cy="486833"/>
          </a:xfrm>
          <a:prstGeom prst="rect">
            <a:avLst/>
          </a:prstGeom>
        </p:spPr>
        <p:txBody>
          <a:bodyPr vert="horz" bIns="0" anchor="b"/>
          <a:lstStyle>
            <a:lvl1pPr algn="l" eaLnBrk="1" latinLnBrk="0" hangingPunct="1">
              <a:defRPr kumimoji="0" sz="1000">
                <a:solidFill>
                  <a:schemeClr val="tx2">
                    <a:shade val="50000"/>
                  </a:schemeClr>
                </a:solidFill>
              </a:defRPr>
            </a:lvl1pPr>
          </a:lstStyle>
          <a:p>
            <a:fld id="{91EEDFE1-3ECA-474D-84C1-5F69B42B5760}" type="datetimeFigureOut">
              <a:rPr lang="pt-BR" smtClean="0"/>
              <a:pPr/>
              <a:t>04/10/2017</a:t>
            </a:fld>
            <a:endParaRPr lang="pt-BR"/>
          </a:p>
        </p:txBody>
      </p:sp>
      <p:sp>
        <p:nvSpPr>
          <p:cNvPr id="22" name="Espaço Reservado para Rodapé 21"/>
          <p:cNvSpPr>
            <a:spLocks noGrp="1"/>
          </p:cNvSpPr>
          <p:nvPr>
            <p:ph type="ftr" sz="quarter" idx="3"/>
          </p:nvPr>
        </p:nvSpPr>
        <p:spPr>
          <a:xfrm>
            <a:off x="2343150" y="8562753"/>
            <a:ext cx="2171700" cy="486833"/>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pt-BR"/>
          </a:p>
        </p:txBody>
      </p:sp>
      <p:sp>
        <p:nvSpPr>
          <p:cNvPr id="18" name="Espaço Reservado para Número de Slide 17"/>
          <p:cNvSpPr>
            <a:spLocks noGrp="1"/>
          </p:cNvSpPr>
          <p:nvPr>
            <p:ph type="sldNum" sz="quarter" idx="4"/>
          </p:nvPr>
        </p:nvSpPr>
        <p:spPr>
          <a:xfrm>
            <a:off x="6115050" y="8562753"/>
            <a:ext cx="571500" cy="486833"/>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E5D53FF-0FED-4198-878C-02B7D9142B85}"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a:xfrm>
            <a:off x="1202668" y="0"/>
            <a:ext cx="5369604" cy="1331640"/>
          </a:xfrm>
        </p:spPr>
        <p:txBody>
          <a:bodyPr>
            <a:normAutofit/>
          </a:bodyPr>
          <a:lstStyle/>
          <a:p>
            <a:pPr algn="ctr"/>
            <a:r>
              <a:rPr lang="pt-BR" sz="1800" dirty="0" smtClean="0">
                <a:latin typeface="+mn-lt"/>
              </a:rPr>
              <a:t>PROGRAMAS INDIVIDUAIS DE TREINAMENTO CONTRA RESISTIDO E ATUAÇÃO DO PERSONAL TRAINER</a:t>
            </a:r>
            <a:endParaRPr lang="pt-BR" sz="1800" dirty="0">
              <a:latin typeface="+mn-lt"/>
            </a:endParaRPr>
          </a:p>
        </p:txBody>
      </p:sp>
      <p:pic>
        <p:nvPicPr>
          <p:cNvPr id="19" name="Espaço Reservado para Conteúdo 18" descr="683full-sarah-backman.jpg"/>
          <p:cNvPicPr>
            <a:picLocks noGrp="1" noChangeAspect="1"/>
          </p:cNvPicPr>
          <p:nvPr>
            <p:ph idx="1"/>
          </p:nvPr>
        </p:nvPicPr>
        <p:blipFill>
          <a:blip r:embed="rId3" cstate="print"/>
          <a:stretch>
            <a:fillRect/>
          </a:stretch>
        </p:blipFill>
        <p:spPr>
          <a:xfrm>
            <a:off x="188640" y="1259632"/>
            <a:ext cx="2190780" cy="3067274"/>
          </a:xfrm>
        </p:spPr>
      </p:pic>
      <p:sp>
        <p:nvSpPr>
          <p:cNvPr id="24" name="CaixaDeTexto 23"/>
          <p:cNvSpPr txBox="1"/>
          <p:nvPr/>
        </p:nvSpPr>
        <p:spPr>
          <a:xfrm>
            <a:off x="2564904" y="2051720"/>
            <a:ext cx="4032448" cy="2569934"/>
          </a:xfrm>
          <a:prstGeom prst="rect">
            <a:avLst/>
          </a:prstGeom>
          <a:noFill/>
        </p:spPr>
        <p:txBody>
          <a:bodyPr wrap="square" rtlCol="0">
            <a:spAutoFit/>
          </a:bodyPr>
          <a:lstStyle/>
          <a:p>
            <a:r>
              <a:rPr lang="pt-BR" sz="1200" b="1" dirty="0" smtClean="0"/>
              <a:t>INTRODUÇÃO</a:t>
            </a:r>
          </a:p>
          <a:p>
            <a:endParaRPr lang="pt-BR" sz="500" b="1" dirty="0" smtClean="0"/>
          </a:p>
          <a:p>
            <a:pPr algn="just"/>
            <a:r>
              <a:rPr lang="pt-PT" sz="1200" dirty="0" smtClean="0"/>
              <a:t>Existem milhares de academias espalhadas por todo o Brasil, é fato que nem todas estas academias realizam um bom trabalho inicial de adaptação com seus alunos em relação às prescrições de exercícios contra resistido para indivíduos que se iniciam namusculação. Os profissionais da área da educação física, de maneira geral, têm deixado de lado, alguns princípios do treinamento desportivo, visando junto com donos de academias resultados mais rápidos para fidelizar seus alunos dentro das academias.</a:t>
            </a:r>
            <a:endParaRPr lang="pt-BR" sz="1200" dirty="0" smtClean="0"/>
          </a:p>
          <a:p>
            <a:endParaRPr lang="pt-BR" sz="1200" dirty="0" smtClean="0"/>
          </a:p>
          <a:p>
            <a:endParaRPr lang="pt-BR" sz="1200" dirty="0" smtClean="0"/>
          </a:p>
        </p:txBody>
      </p:sp>
      <p:sp>
        <p:nvSpPr>
          <p:cNvPr id="25" name="CaixaDeTexto 24"/>
          <p:cNvSpPr txBox="1"/>
          <p:nvPr/>
        </p:nvSpPr>
        <p:spPr>
          <a:xfrm>
            <a:off x="21014" y="4355976"/>
            <a:ext cx="3335978" cy="2385268"/>
          </a:xfrm>
          <a:prstGeom prst="rect">
            <a:avLst/>
          </a:prstGeom>
          <a:noFill/>
        </p:spPr>
        <p:txBody>
          <a:bodyPr wrap="square" rtlCol="0">
            <a:spAutoFit/>
          </a:bodyPr>
          <a:lstStyle/>
          <a:p>
            <a:pPr algn="just"/>
            <a:r>
              <a:rPr lang="pt-BR" sz="1200" b="1" dirty="0" smtClean="0"/>
              <a:t>O PERSONAL TRAINER</a:t>
            </a:r>
          </a:p>
          <a:p>
            <a:pPr algn="just"/>
            <a:endParaRPr lang="pt-BR" sz="500" b="1" dirty="0" smtClean="0"/>
          </a:p>
          <a:p>
            <a:pPr algn="just"/>
            <a:r>
              <a:rPr lang="pt-BR" sz="1200" dirty="0" smtClean="0"/>
              <a:t>É um profissional da área da saúde formado em Educação Física e que promove treinamentos personalizados para os clientes. O treinamento é exclusivo, acompanhado pessoalmente pelo </a:t>
            </a:r>
            <a:r>
              <a:rPr lang="pt-BR" sz="1200" dirty="0" err="1" smtClean="0"/>
              <a:t>personal</a:t>
            </a:r>
            <a:r>
              <a:rPr lang="pt-BR" sz="1200" dirty="0" smtClean="0"/>
              <a:t> </a:t>
            </a:r>
            <a:r>
              <a:rPr lang="pt-BR" sz="1200" dirty="0" err="1" smtClean="0"/>
              <a:t>trainer</a:t>
            </a:r>
            <a:r>
              <a:rPr lang="pt-BR" sz="1200" dirty="0" smtClean="0"/>
              <a:t> contratado e os treinos variam de acordo com o objetivo de cada aluno; redução do peso, aumento de massa muscular, condicionamento aeróbio, qualidade de vida, condicionamento motor, tratamento de patologias, entre outros.</a:t>
            </a:r>
          </a:p>
          <a:p>
            <a:endParaRPr lang="pt-BR" sz="1200" dirty="0"/>
          </a:p>
        </p:txBody>
      </p:sp>
      <p:sp>
        <p:nvSpPr>
          <p:cNvPr id="26" name="CaixaDeTexto 25"/>
          <p:cNvSpPr txBox="1"/>
          <p:nvPr/>
        </p:nvSpPr>
        <p:spPr>
          <a:xfrm>
            <a:off x="59835" y="6588224"/>
            <a:ext cx="6594313" cy="2200602"/>
          </a:xfrm>
          <a:prstGeom prst="rect">
            <a:avLst/>
          </a:prstGeom>
          <a:noFill/>
        </p:spPr>
        <p:txBody>
          <a:bodyPr wrap="square" rtlCol="0">
            <a:spAutoFit/>
          </a:bodyPr>
          <a:lstStyle/>
          <a:p>
            <a:pPr algn="just"/>
            <a:r>
              <a:rPr lang="pt-BR" sz="1200" b="1" dirty="0" smtClean="0"/>
              <a:t>A ORGANIZAÇÃO DA PERIODIZAÇÃO DE TREINO</a:t>
            </a:r>
          </a:p>
          <a:p>
            <a:pPr algn="just"/>
            <a:endParaRPr lang="pt-BR" sz="500" dirty="0" smtClean="0"/>
          </a:p>
          <a:p>
            <a:pPr algn="just"/>
            <a:r>
              <a:rPr lang="pt-BR" sz="1200" dirty="0" smtClean="0"/>
              <a:t>Compreende a divisão da temporada de treino, com períodos particulares de tempo, contendo objetivos e conteúdos bem determinados. A periodização do treino está ligada à noção de dividir os níveis de aptidão em períodos. O primeiro, chamado preparatório, é aquele em que o indivíduo adquire uma base geral e específica para melhorar seu rendimento. O segundo, ou período de transição, determina uma quebra dos níveis de rendimento através de uma redução das cargas, que coincide com as férias do cliente. </a:t>
            </a:r>
          </a:p>
          <a:p>
            <a:pPr algn="just"/>
            <a:r>
              <a:rPr lang="pt-BR" sz="1200" dirty="0" smtClean="0"/>
              <a:t>A duração destes períodos, que varia de acordo com o tempo total disponível (três meses, por exemplo), terá de ser programada respeitando os processos de adaptação fisiológica do organismo.</a:t>
            </a:r>
          </a:p>
          <a:p>
            <a:endParaRPr lang="pt-BR" sz="1200" dirty="0"/>
          </a:p>
        </p:txBody>
      </p:sp>
      <p:sp>
        <p:nvSpPr>
          <p:cNvPr id="27" name="CaixaDeTexto 26"/>
          <p:cNvSpPr txBox="1"/>
          <p:nvPr/>
        </p:nvSpPr>
        <p:spPr>
          <a:xfrm>
            <a:off x="836712" y="8783890"/>
            <a:ext cx="6021288" cy="369332"/>
          </a:xfrm>
          <a:prstGeom prst="rect">
            <a:avLst/>
          </a:prstGeom>
          <a:noFill/>
        </p:spPr>
        <p:txBody>
          <a:bodyPr wrap="square" rtlCol="0">
            <a:spAutoFit/>
          </a:bodyPr>
          <a:lstStyle/>
          <a:p>
            <a:pPr marL="171450" indent="-171450">
              <a:buFont typeface="Arial" charset="0"/>
              <a:buChar char="•"/>
            </a:pPr>
            <a:r>
              <a:rPr lang="pt-BR" sz="900" b="1" i="1" baseline="30000" dirty="0" smtClean="0"/>
              <a:t>1  2</a:t>
            </a:r>
            <a:r>
              <a:rPr lang="pt-BR" sz="900" b="1" i="1" dirty="0" smtClean="0"/>
              <a:t> </a:t>
            </a:r>
            <a:r>
              <a:rPr lang="pt-BR" sz="900" b="1" i="1" baseline="30000" dirty="0" smtClean="0"/>
              <a:t>3</a:t>
            </a:r>
            <a:r>
              <a:rPr lang="pt-BR" sz="900" b="1" i="1" dirty="0" smtClean="0"/>
              <a:t> </a:t>
            </a:r>
            <a:r>
              <a:rPr lang="pt-BR" sz="900" b="1" i="1" baseline="30000" dirty="0" smtClean="0"/>
              <a:t> </a:t>
            </a:r>
            <a:r>
              <a:rPr lang="pt-BR" sz="900" b="1" i="1" baseline="30000" dirty="0" smtClean="0"/>
              <a:t>– </a:t>
            </a:r>
            <a:r>
              <a:rPr lang="pt-BR" sz="900" b="1" i="1" dirty="0" smtClean="0"/>
              <a:t>Acadêmicos do 7º. Período do Curso de Bacharelado em Educação Física – Faculdade Sant’Ana</a:t>
            </a:r>
          </a:p>
          <a:p>
            <a:pPr marL="171450" indent="-171450">
              <a:buFont typeface="Arial" charset="0"/>
              <a:buChar char="•"/>
            </a:pPr>
            <a:r>
              <a:rPr lang="pt-BR" sz="900" b="1" i="1" baseline="30000" smtClean="0"/>
              <a:t>4</a:t>
            </a:r>
            <a:r>
              <a:rPr lang="pt-BR" sz="900" b="1" i="1" smtClean="0"/>
              <a:t>– </a:t>
            </a:r>
            <a:r>
              <a:rPr lang="pt-BR" sz="900" b="1" i="1" dirty="0" smtClean="0"/>
              <a:t>Professor dos Cursos de Bacharelado e Licenciatura em Educação Física – Faculdade Sant’Ana</a:t>
            </a:r>
            <a:endParaRPr lang="pt-BR" sz="900" b="1" i="1" dirty="0"/>
          </a:p>
        </p:txBody>
      </p:sp>
      <p:sp>
        <p:nvSpPr>
          <p:cNvPr id="28" name="CaixaDeTexto 27"/>
          <p:cNvSpPr txBox="1"/>
          <p:nvPr/>
        </p:nvSpPr>
        <p:spPr>
          <a:xfrm>
            <a:off x="4350581" y="1115616"/>
            <a:ext cx="2390787" cy="1015663"/>
          </a:xfrm>
          <a:prstGeom prst="rect">
            <a:avLst/>
          </a:prstGeom>
          <a:noFill/>
        </p:spPr>
        <p:txBody>
          <a:bodyPr wrap="square" rtlCol="0">
            <a:spAutoFit/>
          </a:bodyPr>
          <a:lstStyle/>
          <a:p>
            <a:pPr algn="r"/>
            <a:r>
              <a:rPr lang="pt-BR" sz="1200" dirty="0" err="1" smtClean="0"/>
              <a:t>Rayane</a:t>
            </a:r>
            <a:r>
              <a:rPr lang="pt-BR" sz="1200" dirty="0" smtClean="0"/>
              <a:t> Gebeluca</a:t>
            </a:r>
            <a:r>
              <a:rPr lang="pt-BR" sz="1200" baseline="30000" dirty="0" smtClean="0"/>
              <a:t>1</a:t>
            </a:r>
            <a:endParaRPr lang="pt-BR" sz="1200" dirty="0" smtClean="0"/>
          </a:p>
          <a:p>
            <a:pPr algn="r"/>
            <a:r>
              <a:rPr lang="pt-BR" sz="1200" dirty="0"/>
              <a:t>Erick </a:t>
            </a:r>
            <a:r>
              <a:rPr lang="pt-BR" sz="1200" dirty="0" err="1"/>
              <a:t>Dawison</a:t>
            </a:r>
            <a:r>
              <a:rPr lang="pt-BR" sz="1200" dirty="0"/>
              <a:t> O. </a:t>
            </a:r>
            <a:r>
              <a:rPr lang="pt-BR" sz="1200" dirty="0" smtClean="0"/>
              <a:t>Almeida</a:t>
            </a:r>
            <a:r>
              <a:rPr lang="pt-BR" sz="1200" baseline="30000" dirty="0" smtClean="0"/>
              <a:t>2</a:t>
            </a:r>
            <a:endParaRPr lang="pt-BR" sz="1200" dirty="0" smtClean="0"/>
          </a:p>
          <a:p>
            <a:pPr algn="r"/>
            <a:r>
              <a:rPr lang="pt-BR" sz="1200" dirty="0" smtClean="0"/>
              <a:t>André L. B. Campos</a:t>
            </a:r>
            <a:r>
              <a:rPr lang="pt-BR" sz="1200" baseline="30000" dirty="0" smtClean="0"/>
              <a:t>3</a:t>
            </a:r>
            <a:endParaRPr lang="pt-BR" sz="1200" dirty="0" smtClean="0"/>
          </a:p>
          <a:p>
            <a:pPr algn="r"/>
            <a:r>
              <a:rPr lang="pt-BR" sz="1200" dirty="0" smtClean="0"/>
              <a:t>Aurélio </a:t>
            </a:r>
            <a:r>
              <a:rPr lang="pt-BR" sz="1200" dirty="0" smtClean="0"/>
              <a:t>Luiz </a:t>
            </a:r>
            <a:r>
              <a:rPr lang="pt-BR" sz="1200" dirty="0" smtClean="0"/>
              <a:t>Oliveira</a:t>
            </a:r>
            <a:r>
              <a:rPr lang="pt-BR" sz="1200" baseline="30000" dirty="0" smtClean="0"/>
              <a:t>4</a:t>
            </a:r>
            <a:endParaRPr lang="pt-BR" sz="1200" dirty="0"/>
          </a:p>
          <a:p>
            <a:pPr algn="r"/>
            <a:endParaRPr lang="pt-BR" sz="1200" dirty="0"/>
          </a:p>
        </p:txBody>
      </p:sp>
      <p:pic>
        <p:nvPicPr>
          <p:cNvPr id="9" name="Imagem 8" descr="download.jpg"/>
          <p:cNvPicPr>
            <a:picLocks noChangeAspect="1"/>
          </p:cNvPicPr>
          <p:nvPr/>
        </p:nvPicPr>
        <p:blipFill>
          <a:blip r:embed="rId4"/>
          <a:stretch>
            <a:fillRect/>
          </a:stretch>
        </p:blipFill>
        <p:spPr>
          <a:xfrm>
            <a:off x="-1" y="-1"/>
            <a:ext cx="1202669" cy="1172601"/>
          </a:xfrm>
          <a:prstGeom prst="rect">
            <a:avLst/>
          </a:prstGeom>
        </p:spPr>
      </p:pic>
      <p:pic>
        <p:nvPicPr>
          <p:cNvPr id="1026" name="Picture 2" descr="Resultado de imagem para imagens personal trainer"/>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3356992" y="4211959"/>
            <a:ext cx="3384375" cy="237626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14929023"/>
      </p:ext>
    </p:extLst>
  </p:cSld>
  <p:clrMapOvr>
    <a:masterClrMapping/>
  </p:clrMapOvr>
  <p:timing>
    <p:tnLst>
      <p:par>
        <p:cTn id="1" dur="indefinite" restart="never" nodeType="tmRoot"/>
      </p:par>
    </p:tnLst>
  </p:timing>
</p:sld>
</file>

<file path=ppt/theme/theme1.xml><?xml version="1.0" encoding="utf-8"?>
<a:theme xmlns:a="http://schemas.openxmlformats.org/drawingml/2006/main" name="Técnica">
  <a:themeElements>
    <a:clrScheme name="Técnica">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écnica">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écnica">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1571</TotalTime>
  <Words>349</Words>
  <Application>Microsoft Office PowerPoint</Application>
  <PresentationFormat>Apresentação na tela (4:3)</PresentationFormat>
  <Paragraphs>18</Paragraphs>
  <Slides>1</Slides>
  <Notes>1</Notes>
  <HiddenSlides>0</HiddenSlides>
  <MMClips>0</MMClips>
  <ScaleCrop>false</ScaleCrop>
  <HeadingPairs>
    <vt:vector size="4" baseType="variant">
      <vt:variant>
        <vt:lpstr>Tema</vt:lpstr>
      </vt:variant>
      <vt:variant>
        <vt:i4>1</vt:i4>
      </vt:variant>
      <vt:variant>
        <vt:lpstr>Títulos de slides</vt:lpstr>
      </vt:variant>
      <vt:variant>
        <vt:i4>1</vt:i4>
      </vt:variant>
    </vt:vector>
  </HeadingPairs>
  <TitlesOfParts>
    <vt:vector size="2" baseType="lpstr">
      <vt:lpstr>Técnica</vt:lpstr>
      <vt:lpstr>PROGRAMAS INDIVIDUAIS DE TREINAMENTO CONTRA RESISTIDO E ATUAÇÃO DO PERSONAL TRAINER</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HP</dc:creator>
  <cp:lastModifiedBy>Ivanise</cp:lastModifiedBy>
  <cp:revision>14</cp:revision>
  <dcterms:created xsi:type="dcterms:W3CDTF">2016-10-09T03:48:21Z</dcterms:created>
  <dcterms:modified xsi:type="dcterms:W3CDTF">2017-10-05T01:42:15Z</dcterms:modified>
</cp:coreProperties>
</file>