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6858000" cy="9144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236" y="14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ítulo 8"/>
          <p:cNvSpPr>
            <a:spLocks noGrp="1"/>
          </p:cNvSpPr>
          <p:nvPr>
            <p:ph type="ctrTitle"/>
          </p:nvPr>
        </p:nvSpPr>
        <p:spPr>
          <a:xfrm>
            <a:off x="400050" y="1828800"/>
            <a:ext cx="5888736" cy="24384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17" name="Subtítulo 16"/>
          <p:cNvSpPr>
            <a:spLocks noGrp="1"/>
          </p:cNvSpPr>
          <p:nvPr>
            <p:ph type="subTitle" idx="1"/>
          </p:nvPr>
        </p:nvSpPr>
        <p:spPr>
          <a:xfrm>
            <a:off x="400050" y="4304715"/>
            <a:ext cx="5891022" cy="23368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pt-BR" smtClean="0"/>
              <a:t>Clique para editar o estilo do subtítulo mestre</a:t>
            </a:r>
            <a:endParaRPr kumimoji="0" lang="en-US"/>
          </a:p>
        </p:txBody>
      </p:sp>
      <p:sp>
        <p:nvSpPr>
          <p:cNvPr id="30" name="Espaço Reservado para Data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AD670-72E2-4176-A580-C306A2FEE688}" type="datetimeFigureOut">
              <a:rPr lang="pt-BR" smtClean="0"/>
              <a:pPr/>
              <a:t>04/10/2017</a:t>
            </a:fld>
            <a:endParaRPr lang="pt-BR"/>
          </a:p>
        </p:txBody>
      </p:sp>
      <p:sp>
        <p:nvSpPr>
          <p:cNvPr id="19" name="Espaço Reservado para Rodapé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27" name="Espaço Reservado para Número de Slide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2E851C-A7A8-4955-B30C-5CDA47A1816E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AD670-72E2-4176-A580-C306A2FEE688}" type="datetimeFigureOut">
              <a:rPr lang="pt-BR" smtClean="0"/>
              <a:pPr/>
              <a:t>04/10/2017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2E851C-A7A8-4955-B30C-5CDA47A1816E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4972050" y="1219202"/>
            <a:ext cx="1543050" cy="6949017"/>
          </a:xfrm>
        </p:spPr>
        <p:txBody>
          <a:bodyPr vert="eaVert"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342900" y="1219202"/>
            <a:ext cx="4514850" cy="6949017"/>
          </a:xfrm>
        </p:spPr>
        <p:txBody>
          <a:bodyPr vert="eaVert"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AD670-72E2-4176-A580-C306A2FEE688}" type="datetimeFigureOut">
              <a:rPr lang="pt-BR" smtClean="0"/>
              <a:pPr/>
              <a:t>04/10/2017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2E851C-A7A8-4955-B30C-5CDA47A1816E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AD670-72E2-4176-A580-C306A2FEE688}" type="datetimeFigureOut">
              <a:rPr lang="pt-BR" smtClean="0"/>
              <a:pPr/>
              <a:t>04/10/2017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2E851C-A7A8-4955-B30C-5CDA47A1816E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97764" y="1755648"/>
            <a:ext cx="5829300" cy="1816608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397764" y="3606219"/>
            <a:ext cx="5829300" cy="2012949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AD670-72E2-4176-A580-C306A2FEE688}" type="datetimeFigureOut">
              <a:rPr lang="pt-BR" smtClean="0"/>
              <a:pPr/>
              <a:t>04/10/2017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2E851C-A7A8-4955-B30C-5CDA47A1816E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42900" y="938784"/>
            <a:ext cx="6172200" cy="1524000"/>
          </a:xfrm>
        </p:spPr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342900" y="2560113"/>
            <a:ext cx="3028950" cy="591312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3486150" y="2560113"/>
            <a:ext cx="3028950" cy="591312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AD670-72E2-4176-A580-C306A2FEE688}" type="datetimeFigureOut">
              <a:rPr lang="pt-BR" smtClean="0"/>
              <a:pPr/>
              <a:t>04/10/2017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2E851C-A7A8-4955-B30C-5CDA47A1816E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42900" y="938784"/>
            <a:ext cx="6172200" cy="1524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342900" y="2473664"/>
            <a:ext cx="3030141" cy="879136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3"/>
          </p:nvPr>
        </p:nvSpPr>
        <p:spPr>
          <a:xfrm>
            <a:off x="3483769" y="2479677"/>
            <a:ext cx="3031331" cy="873124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5" name="Espaço Reservado para Conteúdo 4"/>
          <p:cNvSpPr>
            <a:spLocks noGrp="1"/>
          </p:cNvSpPr>
          <p:nvPr>
            <p:ph sz="quarter" idx="2"/>
          </p:nvPr>
        </p:nvSpPr>
        <p:spPr>
          <a:xfrm>
            <a:off x="342900" y="3352800"/>
            <a:ext cx="3030141" cy="5127627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3483769" y="3352800"/>
            <a:ext cx="3031331" cy="5127627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AD670-72E2-4176-A580-C306A2FEE688}" type="datetimeFigureOut">
              <a:rPr lang="pt-BR" smtClean="0"/>
              <a:pPr/>
              <a:t>04/10/2017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2E851C-A7A8-4955-B30C-5CDA47A1816E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42900" y="938784"/>
            <a:ext cx="6229350" cy="1524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AD670-72E2-4176-A580-C306A2FEE688}" type="datetimeFigureOut">
              <a:rPr lang="pt-BR" smtClean="0"/>
              <a:pPr/>
              <a:t>04/10/2017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2E851C-A7A8-4955-B30C-5CDA47A1816E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AD670-72E2-4176-A580-C306A2FEE688}" type="datetimeFigureOut">
              <a:rPr lang="pt-BR" smtClean="0"/>
              <a:pPr/>
              <a:t>04/10/2017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2E851C-A7A8-4955-B30C-5CDA47A1816E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14350" y="685803"/>
            <a:ext cx="2057400" cy="154940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514350" y="2235200"/>
            <a:ext cx="2057400" cy="6096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1"/>
          </p:nvPr>
        </p:nvSpPr>
        <p:spPr>
          <a:xfrm>
            <a:off x="2681287" y="2235200"/>
            <a:ext cx="3833813" cy="6096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AD670-72E2-4176-A580-C306A2FEE688}" type="datetimeFigureOut">
              <a:rPr lang="pt-BR" smtClean="0"/>
              <a:pPr/>
              <a:t>04/10/2017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2E851C-A7A8-4955-B30C-5CDA47A1816E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tângulo com Único Canto Aparado e Arredondado 8"/>
          <p:cNvSpPr/>
          <p:nvPr/>
        </p:nvSpPr>
        <p:spPr>
          <a:xfrm rot="420000" flipV="1">
            <a:off x="2374315" y="1477436"/>
            <a:ext cx="3943350" cy="54864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Triângulo retângulo 11"/>
          <p:cNvSpPr/>
          <p:nvPr/>
        </p:nvSpPr>
        <p:spPr>
          <a:xfrm rot="420000" flipV="1">
            <a:off x="6003101" y="7146359"/>
            <a:ext cx="116586" cy="207264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1569329"/>
            <a:ext cx="1659636" cy="211016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3771713"/>
            <a:ext cx="1657350" cy="290576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AD670-72E2-4176-A580-C306A2FEE688}" type="datetimeFigureOut">
              <a:rPr lang="pt-BR" smtClean="0"/>
              <a:pPr/>
              <a:t>04/10/2017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>
          <a:xfrm>
            <a:off x="6057900" y="8475134"/>
            <a:ext cx="457200" cy="486833"/>
          </a:xfrm>
        </p:spPr>
        <p:txBody>
          <a:bodyPr/>
          <a:lstStyle/>
          <a:p>
            <a:fld id="{DB2E851C-A7A8-4955-B30C-5CDA47A1816E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 rot="420000">
            <a:off x="2614345" y="1599356"/>
            <a:ext cx="3463290" cy="524256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pt-BR" smtClean="0"/>
              <a:t>Clique no ícone para adicionar uma imagem</a:t>
            </a:r>
            <a:endParaRPr kumimoji="0" lang="en-US" dirty="0"/>
          </a:p>
        </p:txBody>
      </p:sp>
      <p:sp>
        <p:nvSpPr>
          <p:cNvPr id="10" name="Forma livre 9"/>
          <p:cNvSpPr>
            <a:spLocks/>
          </p:cNvSpPr>
          <p:nvPr/>
        </p:nvSpPr>
        <p:spPr bwMode="auto">
          <a:xfrm flipV="1">
            <a:off x="-7144" y="7755467"/>
            <a:ext cx="6872288" cy="1388533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orma livre 10"/>
          <p:cNvSpPr>
            <a:spLocks/>
          </p:cNvSpPr>
          <p:nvPr/>
        </p:nvSpPr>
        <p:spPr bwMode="auto">
          <a:xfrm flipV="1">
            <a:off x="3286125" y="8293101"/>
            <a:ext cx="3571875" cy="8509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rma livre 6"/>
          <p:cNvSpPr>
            <a:spLocks/>
          </p:cNvSpPr>
          <p:nvPr/>
        </p:nvSpPr>
        <p:spPr bwMode="auto">
          <a:xfrm>
            <a:off x="-7144" y="-9525"/>
            <a:ext cx="6872288" cy="1388533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orma livre 7"/>
          <p:cNvSpPr>
            <a:spLocks/>
          </p:cNvSpPr>
          <p:nvPr/>
        </p:nvSpPr>
        <p:spPr bwMode="auto">
          <a:xfrm>
            <a:off x="3286125" y="-9525"/>
            <a:ext cx="3571875" cy="8509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Espaço Reservado para Título 8"/>
          <p:cNvSpPr>
            <a:spLocks noGrp="1"/>
          </p:cNvSpPr>
          <p:nvPr>
            <p:ph type="title"/>
          </p:nvPr>
        </p:nvSpPr>
        <p:spPr>
          <a:xfrm>
            <a:off x="342900" y="938784"/>
            <a:ext cx="6172200" cy="1524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0" name="Espaço Reservado para Texto 29"/>
          <p:cNvSpPr>
            <a:spLocks noGrp="1"/>
          </p:cNvSpPr>
          <p:nvPr>
            <p:ph type="body" idx="1"/>
          </p:nvPr>
        </p:nvSpPr>
        <p:spPr>
          <a:xfrm>
            <a:off x="342900" y="2580640"/>
            <a:ext cx="6172200" cy="5852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  <a:p>
            <a:pPr lvl="1" eaLnBrk="1" latinLnBrk="0" hangingPunct="1"/>
            <a:r>
              <a:rPr kumimoji="0" lang="pt-BR" smtClean="0"/>
              <a:t>Segundo nível</a:t>
            </a:r>
          </a:p>
          <a:p>
            <a:pPr lvl="2" eaLnBrk="1" latinLnBrk="0" hangingPunct="1"/>
            <a:r>
              <a:rPr kumimoji="0" lang="pt-BR" smtClean="0"/>
              <a:t>Terceiro nível</a:t>
            </a:r>
          </a:p>
          <a:p>
            <a:pPr lvl="3" eaLnBrk="1" latinLnBrk="0" hangingPunct="1"/>
            <a:r>
              <a:rPr kumimoji="0" lang="pt-BR" smtClean="0"/>
              <a:t>Quarto nível</a:t>
            </a:r>
          </a:p>
          <a:p>
            <a:pPr lvl="4" eaLnBrk="1" latinLnBrk="0" hangingPunct="1"/>
            <a:r>
              <a:rPr kumimoji="0" lang="pt-BR" smtClean="0"/>
              <a:t>Quinto nível</a:t>
            </a:r>
            <a:endParaRPr kumimoji="0" lang="en-US"/>
          </a:p>
        </p:txBody>
      </p:sp>
      <p:sp>
        <p:nvSpPr>
          <p:cNvPr id="10" name="Espaço Reservado para Data 9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C90AD670-72E2-4176-A580-C306A2FEE688}" type="datetimeFigureOut">
              <a:rPr lang="pt-BR" smtClean="0"/>
              <a:pPr/>
              <a:t>04/10/2017</a:t>
            </a:fld>
            <a:endParaRPr lang="pt-BR"/>
          </a:p>
        </p:txBody>
      </p:sp>
      <p:sp>
        <p:nvSpPr>
          <p:cNvPr id="22" name="Espaço Reservado para Rodapé 21"/>
          <p:cNvSpPr>
            <a:spLocks noGrp="1"/>
          </p:cNvSpPr>
          <p:nvPr>
            <p:ph type="ftr" sz="quarter" idx="3"/>
          </p:nvPr>
        </p:nvSpPr>
        <p:spPr>
          <a:xfrm>
            <a:off x="2000250" y="8475134"/>
            <a:ext cx="2514600" cy="486833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18" name="Espaço Reservado para Número de Slide 17"/>
          <p:cNvSpPr>
            <a:spLocks noGrp="1"/>
          </p:cNvSpPr>
          <p:nvPr>
            <p:ph type="sldNum" sz="quarter" idx="4"/>
          </p:nvPr>
        </p:nvSpPr>
        <p:spPr>
          <a:xfrm>
            <a:off x="5943600" y="8475134"/>
            <a:ext cx="571500" cy="486833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DB2E851C-A7A8-4955-B30C-5CDA47A1816E}" type="slidenum">
              <a:rPr lang="pt-BR" smtClean="0"/>
              <a:pPr/>
              <a:t>‹nº›</a:t>
            </a:fld>
            <a:endParaRPr lang="pt-BR"/>
          </a:p>
        </p:txBody>
      </p:sp>
      <p:grpSp>
        <p:nvGrpSpPr>
          <p:cNvPr id="2" name="Grupo 1"/>
          <p:cNvGrpSpPr/>
          <p:nvPr/>
        </p:nvGrpSpPr>
        <p:grpSpPr>
          <a:xfrm>
            <a:off x="-14263" y="269877"/>
            <a:ext cx="6885411" cy="865632"/>
            <a:chOff x="-19045" y="216550"/>
            <a:chExt cx="9180548" cy="649224"/>
          </a:xfrm>
        </p:grpSpPr>
        <p:sp>
          <p:nvSpPr>
            <p:cNvPr id="12" name="Forma livre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orma livre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842" name="Picture 2" descr="https://scontent.fbfh1-1.fna.fbcdn.net/v/t1.0-1/p200x200/13906775_504337219759848_6109243502211994010_n.jpg?oh=1a2d6bd14f15c9edd52424cdfd717838&amp;oe=5A1E2A59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2700"/>
            <a:ext cx="1340768" cy="1340768"/>
          </a:xfrm>
          <a:prstGeom prst="rect">
            <a:avLst/>
          </a:prstGeom>
          <a:noFill/>
          <a:effectLst>
            <a:outerShdw blurRad="50800" dist="50800" dir="5400000" algn="ctr" rotWithShape="0">
              <a:srgbClr val="000000">
                <a:alpha val="95000"/>
              </a:srgbClr>
            </a:outerShdw>
          </a:effectLst>
        </p:spPr>
      </p:pic>
      <p:pic>
        <p:nvPicPr>
          <p:cNvPr id="35846" name="Picture 6" descr="Resultado de imagem para treinamento funcional no futebol imagens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573016" y="5724128"/>
            <a:ext cx="3249938" cy="2664296"/>
          </a:xfrm>
          <a:prstGeom prst="rect">
            <a:avLst/>
          </a:prstGeom>
          <a:noFill/>
        </p:spPr>
      </p:pic>
      <p:sp>
        <p:nvSpPr>
          <p:cNvPr id="35848" name="AutoShape 8" descr="Resultado de imagem para crossfoot ponta grossa"/>
          <p:cNvSpPr>
            <a:spLocks noChangeAspect="1" noChangeArrowheads="1"/>
          </p:cNvSpPr>
          <p:nvPr/>
        </p:nvSpPr>
        <p:spPr bwMode="auto">
          <a:xfrm>
            <a:off x="155575" y="-136525"/>
            <a:ext cx="298450" cy="29845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35850" name="AutoShape 10" descr="Resultado de imagem para crossfoot ponta grossa"/>
          <p:cNvSpPr>
            <a:spLocks noChangeAspect="1" noChangeArrowheads="1"/>
          </p:cNvSpPr>
          <p:nvPr/>
        </p:nvSpPr>
        <p:spPr bwMode="auto">
          <a:xfrm>
            <a:off x="155575" y="-136525"/>
            <a:ext cx="298450" cy="29845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35852" name="AutoShape 12" descr="Resultado de imagem para crossfoot ponta grossa"/>
          <p:cNvSpPr>
            <a:spLocks noChangeAspect="1" noChangeArrowheads="1"/>
          </p:cNvSpPr>
          <p:nvPr/>
        </p:nvSpPr>
        <p:spPr bwMode="auto">
          <a:xfrm>
            <a:off x="155575" y="-136525"/>
            <a:ext cx="298450" cy="29845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pic>
        <p:nvPicPr>
          <p:cNvPr id="35853" name="Picture 1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" y="4214867"/>
            <a:ext cx="2825080" cy="16561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5854" name="Picture 14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933055" y="2339752"/>
            <a:ext cx="2925593" cy="17281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CaixaDeTexto 11"/>
          <p:cNvSpPr txBox="1"/>
          <p:nvPr/>
        </p:nvSpPr>
        <p:spPr>
          <a:xfrm>
            <a:off x="1842170" y="1331640"/>
            <a:ext cx="501583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BR" sz="1600" dirty="0" smtClean="0">
                <a:latin typeface="Arial" pitchFamily="34" charset="0"/>
                <a:cs typeface="Arial" pitchFamily="34" charset="0"/>
              </a:rPr>
              <a:t>André L. B. Campos</a:t>
            </a:r>
            <a:r>
              <a:rPr lang="pt-BR" sz="1600" baseline="30000" dirty="0" smtClean="0">
                <a:latin typeface="Arial" pitchFamily="34" charset="0"/>
                <a:cs typeface="Arial" pitchFamily="34" charset="0"/>
              </a:rPr>
              <a:t>1</a:t>
            </a:r>
            <a:endParaRPr lang="pt-BR" sz="1600" dirty="0" smtClean="0">
              <a:latin typeface="Arial" pitchFamily="34" charset="0"/>
              <a:cs typeface="Arial" pitchFamily="34" charset="0"/>
            </a:endParaRPr>
          </a:p>
          <a:p>
            <a:pPr algn="r"/>
            <a:r>
              <a:rPr lang="pt-BR" sz="1600" dirty="0" smtClean="0">
                <a:latin typeface="Arial" pitchFamily="34" charset="0"/>
                <a:cs typeface="Arial" pitchFamily="34" charset="0"/>
              </a:rPr>
              <a:t>Erick D. O. de </a:t>
            </a:r>
            <a:r>
              <a:rPr lang="pt-BR" sz="1600" dirty="0" smtClean="0">
                <a:latin typeface="Arial" pitchFamily="34" charset="0"/>
                <a:cs typeface="Arial" pitchFamily="34" charset="0"/>
              </a:rPr>
              <a:t>Almeida e </a:t>
            </a:r>
            <a:r>
              <a:rPr lang="pt-BR" sz="1600" dirty="0" smtClean="0">
                <a:latin typeface="Arial" pitchFamily="34" charset="0"/>
                <a:cs typeface="Arial" pitchFamily="34" charset="0"/>
              </a:rPr>
              <a:t>R</a:t>
            </a:r>
            <a:r>
              <a:rPr lang="pt-BR" sz="1600" dirty="0" smtClean="0">
                <a:latin typeface="Arial" pitchFamily="34" charset="0"/>
                <a:cs typeface="Arial" pitchFamily="34" charset="0"/>
              </a:rPr>
              <a:t>ayane </a:t>
            </a:r>
            <a:r>
              <a:rPr lang="pt-BR" sz="1600" dirty="0" smtClean="0">
                <a:latin typeface="Arial" pitchFamily="34" charset="0"/>
                <a:cs typeface="Arial" pitchFamily="34" charset="0"/>
              </a:rPr>
              <a:t>G</a:t>
            </a:r>
            <a:r>
              <a:rPr lang="pt-BR" sz="1600" dirty="0" smtClean="0">
                <a:latin typeface="Arial" pitchFamily="34" charset="0"/>
                <a:cs typeface="Arial" pitchFamily="34" charset="0"/>
              </a:rPr>
              <a:t>ebeluca </a:t>
            </a:r>
            <a:r>
              <a:rPr lang="pt-BR" sz="1600" baseline="30000" dirty="0" smtClean="0">
                <a:latin typeface="Arial" pitchFamily="34" charset="0"/>
                <a:cs typeface="Arial" pitchFamily="34" charset="0"/>
              </a:rPr>
              <a:t>2</a:t>
            </a:r>
            <a:endParaRPr lang="pt-BR" sz="1400" dirty="0" smtClean="0">
              <a:latin typeface="Arial" pitchFamily="34" charset="0"/>
              <a:cs typeface="Arial" pitchFamily="34" charset="0"/>
            </a:endParaRPr>
          </a:p>
          <a:p>
            <a:pPr algn="r"/>
            <a:r>
              <a:rPr lang="pt-BR" sz="1600" dirty="0" smtClean="0">
                <a:latin typeface="Arial" pitchFamily="34" charset="0"/>
                <a:cs typeface="Arial" pitchFamily="34" charset="0"/>
              </a:rPr>
              <a:t>Kleberson M. </a:t>
            </a:r>
            <a:r>
              <a:rPr lang="pt-BR" sz="1600" dirty="0" smtClean="0">
                <a:latin typeface="Arial" pitchFamily="34" charset="0"/>
                <a:cs typeface="Arial" pitchFamily="34" charset="0"/>
              </a:rPr>
              <a:t>Siqueira</a:t>
            </a:r>
            <a:r>
              <a:rPr lang="pt-BR" sz="1600" baseline="30000" dirty="0" smtClean="0">
                <a:latin typeface="Arial" pitchFamily="34" charset="0"/>
                <a:cs typeface="Arial" pitchFamily="34" charset="0"/>
              </a:rPr>
              <a:t>3</a:t>
            </a:r>
          </a:p>
          <a:p>
            <a:pPr algn="r"/>
            <a:endParaRPr lang="pt-BR" sz="1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CaixaDeTexto 12"/>
          <p:cNvSpPr txBox="1"/>
          <p:nvPr/>
        </p:nvSpPr>
        <p:spPr>
          <a:xfrm>
            <a:off x="1052736" y="82919"/>
            <a:ext cx="475252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4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PERIODIZAÇÃO NO TREINAMENTO DO CROSS FOOT</a:t>
            </a:r>
            <a:endParaRPr lang="pt-BR" sz="24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CaixaDeTexto 13"/>
          <p:cNvSpPr txBox="1"/>
          <p:nvPr/>
        </p:nvSpPr>
        <p:spPr>
          <a:xfrm>
            <a:off x="0" y="1475656"/>
            <a:ext cx="3861048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1600" b="1" dirty="0" smtClean="0">
                <a:latin typeface="Arial" pitchFamily="34" charset="0"/>
                <a:cs typeface="Arial" pitchFamily="34" charset="0"/>
              </a:rPr>
              <a:t>INTRODUÇÃO</a:t>
            </a:r>
          </a:p>
          <a:p>
            <a:pPr algn="just"/>
            <a:endParaRPr lang="pt-BR" sz="1200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pt-BR" sz="1600" dirty="0" smtClean="0">
                <a:latin typeface="Arial" pitchFamily="34" charset="0"/>
                <a:cs typeface="Arial" pitchFamily="34" charset="0"/>
              </a:rPr>
              <a:t>O </a:t>
            </a:r>
            <a:r>
              <a:rPr lang="pt-BR" sz="1600" dirty="0">
                <a:latin typeface="Arial" pitchFamily="34" charset="0"/>
                <a:cs typeface="Arial" pitchFamily="34" charset="0"/>
              </a:rPr>
              <a:t>Crossfoot é um tipo de treinamento </a:t>
            </a:r>
            <a:r>
              <a:rPr lang="pt-BR" sz="1600" dirty="0" smtClean="0">
                <a:latin typeface="Arial" pitchFamily="34" charset="0"/>
                <a:cs typeface="Arial" pitchFamily="34" charset="0"/>
              </a:rPr>
              <a:t>de atletas profissionais de futebol adaptado para os atletas do dia a dia. </a:t>
            </a:r>
            <a:endParaRPr lang="pt-BR" sz="1600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pt-BR" sz="1600" dirty="0" smtClean="0">
                <a:latin typeface="Arial" pitchFamily="34" charset="0"/>
                <a:cs typeface="Arial" pitchFamily="34" charset="0"/>
              </a:rPr>
              <a:t>É</a:t>
            </a:r>
            <a:r>
              <a:rPr lang="pt-BR" sz="1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t-BR" sz="1600" dirty="0">
                <a:latin typeface="Arial" pitchFamily="34" charset="0"/>
                <a:cs typeface="Arial" pitchFamily="34" charset="0"/>
              </a:rPr>
              <a:t>um treinamento de alta intensidade para aquisição de resistência física e massa muscular</a:t>
            </a:r>
            <a:r>
              <a:rPr lang="pt-BR" sz="1600" dirty="0" smtClean="0">
                <a:latin typeface="Arial" pitchFamily="34" charset="0"/>
                <a:cs typeface="Arial" pitchFamily="34" charset="0"/>
              </a:rPr>
              <a:t>, agregado </a:t>
            </a:r>
            <a:r>
              <a:rPr lang="pt-BR" sz="1600" dirty="0">
                <a:latin typeface="Arial" pitchFamily="34" charset="0"/>
                <a:cs typeface="Arial" pitchFamily="34" charset="0"/>
              </a:rPr>
              <a:t>fundamentos como passe, finalização e cabeceio.</a:t>
            </a:r>
          </a:p>
        </p:txBody>
      </p:sp>
      <p:sp>
        <p:nvSpPr>
          <p:cNvPr id="15" name="CaixaDeTexto 14"/>
          <p:cNvSpPr txBox="1"/>
          <p:nvPr/>
        </p:nvSpPr>
        <p:spPr>
          <a:xfrm>
            <a:off x="2996952" y="4144015"/>
            <a:ext cx="3645024" cy="1508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1600" b="1" dirty="0" smtClean="0">
                <a:latin typeface="Arial" pitchFamily="34" charset="0"/>
                <a:cs typeface="Arial" pitchFamily="34" charset="0"/>
              </a:rPr>
              <a:t>FINALIDADE DA MODALIDADE</a:t>
            </a:r>
          </a:p>
          <a:p>
            <a:pPr algn="just"/>
            <a:endParaRPr lang="pt-BR" sz="1200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pt-BR" sz="1600" dirty="0" smtClean="0">
                <a:latin typeface="Arial" pitchFamily="34" charset="0"/>
                <a:cs typeface="Arial" pitchFamily="34" charset="0"/>
              </a:rPr>
              <a:t>Proporcionar resultados obtidos através da prática seguindo o mesociclo  do treinamento desportivo elaborado  para as práticas.</a:t>
            </a:r>
            <a:endParaRPr lang="pt-BR" sz="16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35855" name="Picture 15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485759" y="12700"/>
            <a:ext cx="1372241" cy="13407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" name="CaixaDeTexto 15"/>
          <p:cNvSpPr txBox="1"/>
          <p:nvPr/>
        </p:nvSpPr>
        <p:spPr>
          <a:xfrm>
            <a:off x="0" y="5882660"/>
            <a:ext cx="34290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1600" b="1" dirty="0" smtClean="0">
                <a:latin typeface="Arial" pitchFamily="34" charset="0"/>
                <a:cs typeface="Arial" pitchFamily="34" charset="0"/>
              </a:rPr>
              <a:t>OBJETIVO GERAL</a:t>
            </a:r>
          </a:p>
          <a:p>
            <a:pPr algn="just"/>
            <a:r>
              <a:rPr lang="pt-BR" sz="1600" dirty="0" smtClean="0">
                <a:latin typeface="Arial" pitchFamily="34" charset="0"/>
                <a:cs typeface="Arial" pitchFamily="34" charset="0"/>
              </a:rPr>
              <a:t>Respeitar os princípios da individualidade biológica de cada praticante, proporcionando bem estar durante a prática da atividade.</a:t>
            </a:r>
          </a:p>
          <a:p>
            <a:pPr algn="just"/>
            <a:r>
              <a:rPr lang="pt-BR" sz="1600" dirty="0" smtClean="0">
                <a:latin typeface="Arial" pitchFamily="34" charset="0"/>
                <a:cs typeface="Arial" pitchFamily="34" charset="0"/>
              </a:rPr>
              <a:t>  </a:t>
            </a:r>
            <a:endParaRPr lang="pt-BR" sz="1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CaixaDeTexto 16"/>
          <p:cNvSpPr txBox="1"/>
          <p:nvPr/>
        </p:nvSpPr>
        <p:spPr>
          <a:xfrm>
            <a:off x="0" y="7308304"/>
            <a:ext cx="3501008" cy="1508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1600" b="1" dirty="0" smtClean="0">
                <a:latin typeface="Arial" pitchFamily="34" charset="0"/>
                <a:cs typeface="Arial" pitchFamily="34" charset="0"/>
              </a:rPr>
              <a:t>METODOLOGIA</a:t>
            </a:r>
          </a:p>
          <a:p>
            <a:pPr algn="just"/>
            <a:endParaRPr lang="pt-BR" sz="1200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pt-BR" sz="1600" dirty="0" smtClean="0">
                <a:latin typeface="Arial" pitchFamily="34" charset="0"/>
                <a:cs typeface="Arial" pitchFamily="34" charset="0"/>
              </a:rPr>
              <a:t>Trata-se de uma pesquisa </a:t>
            </a:r>
            <a:r>
              <a:rPr lang="pt-BR" sz="1600" b="1" i="1" dirty="0" smtClean="0">
                <a:latin typeface="Arial" pitchFamily="34" charset="0"/>
                <a:cs typeface="Arial" pitchFamily="34" charset="0"/>
              </a:rPr>
              <a:t>Exploratória</a:t>
            </a:r>
            <a:r>
              <a:rPr lang="pt-BR" sz="1600" dirty="0" smtClean="0">
                <a:latin typeface="Arial" pitchFamily="34" charset="0"/>
                <a:cs typeface="Arial" pitchFamily="34" charset="0"/>
              </a:rPr>
              <a:t> mediante seu objetivo e </a:t>
            </a:r>
            <a:r>
              <a:rPr lang="pt-BR" sz="1600" b="1" i="1" dirty="0" smtClean="0">
                <a:latin typeface="Arial" pitchFamily="34" charset="0"/>
                <a:cs typeface="Arial" pitchFamily="34" charset="0"/>
              </a:rPr>
              <a:t>Bibliográfica </a:t>
            </a:r>
            <a:r>
              <a:rPr lang="pt-BR" sz="1600" dirty="0" smtClean="0">
                <a:latin typeface="Arial" pitchFamily="34" charset="0"/>
                <a:cs typeface="Arial" pitchFamily="34" charset="0"/>
              </a:rPr>
              <a:t>conforme os procedimentos técnicos adotados.</a:t>
            </a:r>
            <a:endParaRPr lang="pt-BR" sz="1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CaixaDeTexto 17"/>
          <p:cNvSpPr txBox="1"/>
          <p:nvPr/>
        </p:nvSpPr>
        <p:spPr>
          <a:xfrm>
            <a:off x="2924944" y="8765014"/>
            <a:ext cx="4104456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050" b="1" dirty="0" smtClean="0">
                <a:latin typeface="Arial" pitchFamily="34" charset="0"/>
                <a:cs typeface="Arial" pitchFamily="34" charset="0"/>
              </a:rPr>
              <a:t>* </a:t>
            </a:r>
            <a:r>
              <a:rPr lang="pt-BR" sz="1050" baseline="30000" dirty="0" smtClean="0">
                <a:latin typeface="Arial" pitchFamily="34" charset="0"/>
                <a:cs typeface="Arial" pitchFamily="34" charset="0"/>
              </a:rPr>
              <a:t>1 2 3</a:t>
            </a:r>
            <a:r>
              <a:rPr lang="pt-BR" sz="1050" dirty="0" smtClean="0">
                <a:latin typeface="Arial" pitchFamily="34" charset="0"/>
                <a:cs typeface="Arial" pitchFamily="34" charset="0"/>
              </a:rPr>
              <a:t> - Acadêmicos do 7º. Período do Curso de Bacharelado em Educação Física – Faculdade Sant’Ana</a:t>
            </a:r>
            <a:endParaRPr lang="pt-BR" sz="105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uxo">
  <a:themeElements>
    <a:clrScheme name="Papel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Fluxo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uxo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158</TotalTime>
  <Words>152</Words>
  <Application>Microsoft Office PowerPoint</Application>
  <PresentationFormat>Apresentação na tela (4:3)</PresentationFormat>
  <Paragraphs>18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2" baseType="lpstr">
      <vt:lpstr>Fluxo</vt:lpstr>
      <vt:lpstr>Slide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FRAN E ANDRE</dc:creator>
  <cp:lastModifiedBy>FRAN E ANDRE</cp:lastModifiedBy>
  <cp:revision>18</cp:revision>
  <dcterms:created xsi:type="dcterms:W3CDTF">2017-08-25T01:13:14Z</dcterms:created>
  <dcterms:modified xsi:type="dcterms:W3CDTF">2017-10-05T00:59:25Z</dcterms:modified>
</cp:coreProperties>
</file>