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4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" d="100"/>
          <a:sy n="11" d="100"/>
        </p:scale>
        <p:origin x="2358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7A802-C8DB-46C5-9D91-F683E861AFD8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5DFB6-5DD2-4A6B-AB4C-619F73DC4F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768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70462"/>
            <a:ext cx="32399288" cy="11730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929" y="11360199"/>
            <a:ext cx="25919430" cy="11496838"/>
          </a:xfrm>
        </p:spPr>
        <p:txBody>
          <a:bodyPr anchor="b">
            <a:normAutofit/>
          </a:bodyPr>
          <a:lstStyle>
            <a:lvl1pPr algn="l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9929" y="22880344"/>
            <a:ext cx="25919430" cy="4320064"/>
          </a:xfrm>
        </p:spPr>
        <p:txBody>
          <a:bodyPr>
            <a:normAutofit/>
          </a:bodyPr>
          <a:lstStyle>
            <a:lvl1pPr marL="0" indent="0" algn="l">
              <a:buNone/>
              <a:defRPr sz="7086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019040" y="27237224"/>
            <a:ext cx="8140318" cy="2300034"/>
          </a:xfrm>
        </p:spPr>
        <p:txBody>
          <a:bodyPr/>
          <a:lstStyle/>
          <a:p>
            <a:fld id="{056EB411-337A-4064-AE77-0C15C7E552C3}" type="datetime1">
              <a:rPr lang="pt-BR" smtClean="0"/>
              <a:t>17/08/2018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9929" y="27237231"/>
            <a:ext cx="17293120" cy="2300034"/>
          </a:xfrm>
        </p:spPr>
        <p:txBody>
          <a:bodyPr/>
          <a:lstStyle/>
          <a:p>
            <a:r>
              <a:rPr lang="pt-BR"/>
              <a:t>1Acadêmica do 8º período do curso de Bacharelado em Psicologia da Faculdade Sant’Ana. kellensaboliveira@gmail.com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464528" y="9013472"/>
            <a:ext cx="7694831" cy="2300034"/>
          </a:xfrm>
        </p:spPr>
        <p:txBody>
          <a:bodyPr/>
          <a:lstStyle/>
          <a:p>
            <a:fld id="{A3073106-8A85-47E6-93CF-9F7F244B0B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6469971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5936" y="29590116"/>
            <a:ext cx="28191640" cy="5161368"/>
          </a:xfrm>
        </p:spPr>
        <p:txBody>
          <a:bodyPr anchor="b"/>
          <a:lstStyle>
            <a:lvl1pPr algn="l"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05936" y="6154642"/>
            <a:ext cx="28169594" cy="21461558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5954" y="34751480"/>
            <a:ext cx="28187381" cy="4705103"/>
          </a:xfrm>
        </p:spPr>
        <p:txBody>
          <a:bodyPr/>
          <a:lstStyle>
            <a:lvl1pPr marL="0" indent="0" algn="l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B411-337A-4064-AE77-0C15C7E552C3}" type="datetime1">
              <a:rPr lang="pt-BR" smtClean="0"/>
              <a:t>17/08/2018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1Acadêmica do 8º período do curso de Bacharelado em Psicologia da Faculdade Sant’Ana. kellensaboliveira@gmail.com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3106-8A85-47E6-93CF-9F7F244B0B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22660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70462"/>
            <a:ext cx="32399288" cy="11730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5954" y="4746738"/>
            <a:ext cx="28187381" cy="17653596"/>
          </a:xfrm>
        </p:spPr>
        <p:txBody>
          <a:bodyPr anchor="ctr"/>
          <a:lstStyle>
            <a:lvl1pPr algn="l"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29947" y="22987011"/>
            <a:ext cx="27539395" cy="8383443"/>
          </a:xfrm>
        </p:spPr>
        <p:txBody>
          <a:bodyPr anchor="ctr"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708065" y="2400045"/>
            <a:ext cx="7735330" cy="2300034"/>
          </a:xfrm>
        </p:spPr>
        <p:txBody>
          <a:bodyPr/>
          <a:lstStyle>
            <a:lvl1pPr algn="r">
              <a:defRPr/>
            </a:lvl1pPr>
          </a:lstStyle>
          <a:p>
            <a:fld id="{056EB411-337A-4064-AE77-0C15C7E552C3}" type="datetime1">
              <a:rPr lang="pt-BR" smtClean="0"/>
              <a:t>17/08/2018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5954" y="2400045"/>
            <a:ext cx="17116121" cy="2300034"/>
          </a:xfrm>
        </p:spPr>
        <p:txBody>
          <a:bodyPr/>
          <a:lstStyle/>
          <a:p>
            <a:r>
              <a:rPr lang="pt-BR"/>
              <a:t>1Acadêmica do 8º período do curso de Bacharelado em Psicologia da Faculdade Sant’Ana. kellensaboliveira@gmail.com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7929384" y="2400045"/>
            <a:ext cx="2363950" cy="2300034"/>
          </a:xfrm>
        </p:spPr>
        <p:txBody>
          <a:bodyPr/>
          <a:lstStyle/>
          <a:p>
            <a:fld id="{A3073106-8A85-47E6-93CF-9F7F244B0B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7682481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70462"/>
            <a:ext cx="32399288" cy="11730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2444" y="4746741"/>
            <a:ext cx="26976907" cy="17362360"/>
          </a:xfrm>
        </p:spPr>
        <p:txBody>
          <a:bodyPr anchor="ctr"/>
          <a:lstStyle>
            <a:lvl1pPr algn="l"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3464920" y="22109105"/>
            <a:ext cx="25491947" cy="2799682"/>
          </a:xfrm>
        </p:spPr>
        <p:txBody>
          <a:bodyPr anchor="t">
            <a:normAutofit/>
          </a:bodyPr>
          <a:lstStyle>
            <a:lvl1pPr marL="0" indent="0">
              <a:buNone/>
              <a:defRPr sz="4960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29947" y="26297066"/>
            <a:ext cx="27561901" cy="5173399"/>
          </a:xfrm>
        </p:spPr>
        <p:txBody>
          <a:bodyPr anchor="ctr">
            <a:normAutofit/>
          </a:bodyPr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708065" y="2400045"/>
            <a:ext cx="7735330" cy="2300034"/>
          </a:xfrm>
        </p:spPr>
        <p:txBody>
          <a:bodyPr/>
          <a:lstStyle>
            <a:lvl1pPr algn="r">
              <a:defRPr/>
            </a:lvl1pPr>
          </a:lstStyle>
          <a:p>
            <a:fld id="{056EB411-337A-4064-AE77-0C15C7E552C3}" type="datetime1">
              <a:rPr lang="pt-BR" smtClean="0"/>
              <a:t>17/08/2018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5954" y="2390199"/>
            <a:ext cx="17116121" cy="2300034"/>
          </a:xfrm>
        </p:spPr>
        <p:txBody>
          <a:bodyPr/>
          <a:lstStyle/>
          <a:p>
            <a:r>
              <a:rPr lang="pt-BR"/>
              <a:t>1Acadêmica do 8º período do curso de Bacharelado em Psicologia da Faculdade Sant’Ana. kellensaboliveira@gmail.com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7929384" y="2400045"/>
            <a:ext cx="2363950" cy="2300034"/>
          </a:xfrm>
        </p:spPr>
        <p:txBody>
          <a:bodyPr/>
          <a:lstStyle/>
          <a:p>
            <a:fld id="{A3073106-8A85-47E6-93CF-9F7F244B0B28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820109" y="5088075"/>
            <a:ext cx="1619964" cy="3683683"/>
          </a:xfrm>
          <a:prstGeom prst="rect">
            <a:avLst/>
          </a:prstGeom>
        </p:spPr>
        <p:txBody>
          <a:bodyPr vert="horz" lIns="323993" tIns="161996" rIns="323993" bIns="16199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2834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865743" y="19032281"/>
            <a:ext cx="1619964" cy="3683683"/>
          </a:xfrm>
          <a:prstGeom prst="rect">
            <a:avLst/>
          </a:prstGeom>
        </p:spPr>
        <p:txBody>
          <a:bodyPr vert="horz" lIns="323993" tIns="161996" rIns="323993" bIns="16199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28346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733306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70462"/>
            <a:ext cx="32399288" cy="11730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946" y="7084845"/>
            <a:ext cx="27547835" cy="15822816"/>
          </a:xfrm>
        </p:spPr>
        <p:txBody>
          <a:bodyPr anchor="b"/>
          <a:lstStyle>
            <a:lvl1pPr algn="l"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29918" y="22981861"/>
            <a:ext cx="27543675" cy="6298581"/>
          </a:xfrm>
        </p:spPr>
        <p:txBody>
          <a:bodyPr anchor="t"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708065" y="2386709"/>
            <a:ext cx="7735330" cy="2300034"/>
          </a:xfrm>
        </p:spPr>
        <p:txBody>
          <a:bodyPr/>
          <a:lstStyle>
            <a:lvl1pPr algn="r">
              <a:defRPr/>
            </a:lvl1pPr>
          </a:lstStyle>
          <a:p>
            <a:fld id="{056EB411-337A-4064-AE77-0C15C7E552C3}" type="datetime1">
              <a:rPr lang="pt-BR" smtClean="0"/>
              <a:t>17/08/2018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5954" y="2386709"/>
            <a:ext cx="17116121" cy="2300034"/>
          </a:xfrm>
        </p:spPr>
        <p:txBody>
          <a:bodyPr/>
          <a:lstStyle/>
          <a:p>
            <a:r>
              <a:rPr lang="pt-BR"/>
              <a:t>1Acadêmica do 8º período do curso de Bacharelado em Psicologia da Faculdade Sant’Ana. kellensaboliveira@gmail.com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7929384" y="2400045"/>
            <a:ext cx="2363950" cy="2300034"/>
          </a:xfrm>
        </p:spPr>
        <p:txBody>
          <a:bodyPr/>
          <a:lstStyle/>
          <a:p>
            <a:fld id="{A3073106-8A85-47E6-93CF-9F7F244B0B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7055141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694836" y="4800074"/>
            <a:ext cx="22598500" cy="82134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105957" y="13871575"/>
            <a:ext cx="9071801" cy="3888687"/>
          </a:xfrm>
        </p:spPr>
        <p:txBody>
          <a:bodyPr anchor="b">
            <a:noAutofit/>
          </a:bodyPr>
          <a:lstStyle>
            <a:lvl1pPr marL="0" indent="0">
              <a:buNone/>
              <a:defRPr sz="8504" b="0">
                <a:solidFill>
                  <a:schemeClr val="tx1"/>
                </a:solidFill>
              </a:defRPr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2105954" y="18296740"/>
            <a:ext cx="9071801" cy="21159865"/>
          </a:xfrm>
        </p:spPr>
        <p:txBody>
          <a:bodyPr anchor="t">
            <a:normAutofit/>
          </a:bodyPr>
          <a:lstStyle>
            <a:lvl1pPr marL="0" indent="0">
              <a:buNone/>
              <a:defRPr sz="4960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700582" y="13866869"/>
            <a:ext cx="9071801" cy="3946729"/>
          </a:xfrm>
        </p:spPr>
        <p:txBody>
          <a:bodyPr anchor="b">
            <a:noAutofit/>
          </a:bodyPr>
          <a:lstStyle>
            <a:lvl1pPr marL="0" indent="0">
              <a:buNone/>
              <a:defRPr sz="8504" b="0">
                <a:solidFill>
                  <a:schemeClr val="tx1"/>
                </a:solidFill>
              </a:defRPr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11695424" y="18293612"/>
            <a:ext cx="9071801" cy="21162971"/>
          </a:xfrm>
        </p:spPr>
        <p:txBody>
          <a:bodyPr anchor="t">
            <a:normAutofit/>
          </a:bodyPr>
          <a:lstStyle>
            <a:lvl1pPr marL="0" indent="0">
              <a:buNone/>
              <a:defRPr sz="4960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221530" y="13813533"/>
            <a:ext cx="9071801" cy="3946729"/>
          </a:xfrm>
        </p:spPr>
        <p:txBody>
          <a:bodyPr anchor="b">
            <a:noAutofit/>
          </a:bodyPr>
          <a:lstStyle>
            <a:lvl1pPr marL="0" indent="0">
              <a:buNone/>
              <a:defRPr sz="8504" b="0">
                <a:solidFill>
                  <a:schemeClr val="tx1"/>
                </a:solidFill>
              </a:defRPr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21221533" y="18296740"/>
            <a:ext cx="9071801" cy="21159865"/>
          </a:xfrm>
        </p:spPr>
        <p:txBody>
          <a:bodyPr anchor="t">
            <a:normAutofit/>
          </a:bodyPr>
          <a:lstStyle>
            <a:lvl1pPr marL="0" indent="0">
              <a:buNone/>
              <a:defRPr sz="4960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B411-337A-4064-AE77-0C15C7E552C3}" type="datetime1">
              <a:rPr lang="pt-BR" smtClean="0"/>
              <a:t>17/08/2018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1Acadêmica do 8º período do curso de Bacharelado em Psicologia da Faculdade Sant’Ana. kellensaboliveira@gmail.com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3106-8A85-47E6-93CF-9F7F244B0B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74484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694838" y="4800071"/>
            <a:ext cx="22612832" cy="816012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2105954" y="25911189"/>
            <a:ext cx="9071801" cy="4300945"/>
          </a:xfrm>
        </p:spPr>
        <p:txBody>
          <a:bodyPr anchor="b">
            <a:noAutofit/>
          </a:bodyPr>
          <a:lstStyle>
            <a:lvl1pPr marL="0" indent="0">
              <a:buNone/>
              <a:defRPr sz="8504" b="0">
                <a:solidFill>
                  <a:schemeClr val="tx1"/>
                </a:solidFill>
              </a:defRPr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2105954" y="14688217"/>
            <a:ext cx="9071801" cy="9494943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669"/>
            </a:lvl1pPr>
            <a:lvl2pPr marL="1619951" indent="0">
              <a:buNone/>
              <a:defRPr sz="5669"/>
            </a:lvl2pPr>
            <a:lvl3pPr marL="3239902" indent="0">
              <a:buNone/>
              <a:defRPr sz="5669"/>
            </a:lvl3pPr>
            <a:lvl4pPr marL="4859853" indent="0">
              <a:buNone/>
              <a:defRPr sz="5669"/>
            </a:lvl4pPr>
            <a:lvl5pPr marL="6479804" indent="0">
              <a:buNone/>
              <a:defRPr sz="5669"/>
            </a:lvl5pPr>
            <a:lvl6pPr marL="8099755" indent="0">
              <a:buNone/>
              <a:defRPr sz="5669"/>
            </a:lvl6pPr>
            <a:lvl7pPr marL="9719706" indent="0">
              <a:buNone/>
              <a:defRPr sz="5669"/>
            </a:lvl7pPr>
            <a:lvl8pPr marL="11339657" indent="0">
              <a:buNone/>
              <a:defRPr sz="5669"/>
            </a:lvl8pPr>
            <a:lvl9pPr marL="12959608" indent="0">
              <a:buNone/>
              <a:defRPr sz="566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2105954" y="30212122"/>
            <a:ext cx="9071801" cy="9244464"/>
          </a:xfrm>
        </p:spPr>
        <p:txBody>
          <a:bodyPr anchor="t">
            <a:normAutofit/>
          </a:bodyPr>
          <a:lstStyle>
            <a:lvl1pPr marL="0" indent="0">
              <a:buNone/>
              <a:defRPr sz="4960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663860" y="25911189"/>
            <a:ext cx="9071801" cy="4300945"/>
          </a:xfrm>
        </p:spPr>
        <p:txBody>
          <a:bodyPr anchor="b">
            <a:noAutofit/>
          </a:bodyPr>
          <a:lstStyle>
            <a:lvl1pPr marL="0" indent="0">
              <a:buNone/>
              <a:defRPr sz="8504" b="0">
                <a:solidFill>
                  <a:schemeClr val="tx1"/>
                </a:solidFill>
              </a:defRPr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11663857" y="14688217"/>
            <a:ext cx="9071801" cy="951108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669"/>
            </a:lvl1pPr>
            <a:lvl2pPr marL="1619951" indent="0">
              <a:buNone/>
              <a:defRPr sz="5669"/>
            </a:lvl2pPr>
            <a:lvl3pPr marL="3239902" indent="0">
              <a:buNone/>
              <a:defRPr sz="5669"/>
            </a:lvl3pPr>
            <a:lvl4pPr marL="4859853" indent="0">
              <a:buNone/>
              <a:defRPr sz="5669"/>
            </a:lvl4pPr>
            <a:lvl5pPr marL="6479804" indent="0">
              <a:buNone/>
              <a:defRPr sz="5669"/>
            </a:lvl5pPr>
            <a:lvl6pPr marL="8099755" indent="0">
              <a:buNone/>
              <a:defRPr sz="5669"/>
            </a:lvl6pPr>
            <a:lvl7pPr marL="9719706" indent="0">
              <a:buNone/>
              <a:defRPr sz="5669"/>
            </a:lvl7pPr>
            <a:lvl8pPr marL="11339657" indent="0">
              <a:buNone/>
              <a:defRPr sz="5669"/>
            </a:lvl8pPr>
            <a:lvl9pPr marL="12959608" indent="0">
              <a:buNone/>
              <a:defRPr sz="566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11660264" y="30212116"/>
            <a:ext cx="9071801" cy="9244464"/>
          </a:xfrm>
        </p:spPr>
        <p:txBody>
          <a:bodyPr anchor="t">
            <a:normAutofit/>
          </a:bodyPr>
          <a:lstStyle>
            <a:lvl1pPr marL="0" indent="0">
              <a:buNone/>
              <a:defRPr sz="4960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235866" y="25911189"/>
            <a:ext cx="9071801" cy="4300945"/>
          </a:xfrm>
        </p:spPr>
        <p:txBody>
          <a:bodyPr anchor="b">
            <a:noAutofit/>
          </a:bodyPr>
          <a:lstStyle>
            <a:lvl1pPr marL="0" indent="0">
              <a:buNone/>
              <a:defRPr sz="8504" b="0">
                <a:solidFill>
                  <a:schemeClr val="tx1"/>
                </a:solidFill>
              </a:defRPr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1235862" y="14688226"/>
            <a:ext cx="9071801" cy="950514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669"/>
            </a:lvl1pPr>
            <a:lvl2pPr marL="1619951" indent="0">
              <a:buNone/>
              <a:defRPr sz="5669"/>
            </a:lvl2pPr>
            <a:lvl3pPr marL="3239902" indent="0">
              <a:buNone/>
              <a:defRPr sz="5669"/>
            </a:lvl3pPr>
            <a:lvl4pPr marL="4859853" indent="0">
              <a:buNone/>
              <a:defRPr sz="5669"/>
            </a:lvl4pPr>
            <a:lvl5pPr marL="6479804" indent="0">
              <a:buNone/>
              <a:defRPr sz="5669"/>
            </a:lvl5pPr>
            <a:lvl6pPr marL="8099755" indent="0">
              <a:buNone/>
              <a:defRPr sz="5669"/>
            </a:lvl6pPr>
            <a:lvl7pPr marL="9719706" indent="0">
              <a:buNone/>
              <a:defRPr sz="5669"/>
            </a:lvl7pPr>
            <a:lvl8pPr marL="11339657" indent="0">
              <a:buNone/>
              <a:defRPr sz="5669"/>
            </a:lvl8pPr>
            <a:lvl9pPr marL="12959608" indent="0">
              <a:buNone/>
              <a:defRPr sz="566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21235536" y="30212103"/>
            <a:ext cx="9071801" cy="9244464"/>
          </a:xfrm>
        </p:spPr>
        <p:txBody>
          <a:bodyPr anchor="t">
            <a:normAutofit/>
          </a:bodyPr>
          <a:lstStyle>
            <a:lvl1pPr marL="0" indent="0">
              <a:buNone/>
              <a:defRPr sz="4960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B411-337A-4064-AE77-0C15C7E552C3}" type="datetime1">
              <a:rPr lang="pt-BR" smtClean="0"/>
              <a:t>17/08/2018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1Acadêmica do 8º período do curso de Bacharelado em Psicologia da Faculdade Sant’Ana. kellensaboliveira@gmail.com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3106-8A85-47E6-93CF-9F7F244B0B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379032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5954" y="13824204"/>
            <a:ext cx="28187381" cy="2563237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B411-337A-4064-AE77-0C15C7E552C3}" type="datetime1">
              <a:rPr lang="pt-BR" smtClean="0"/>
              <a:t>17/08/2018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1Acadêmica do 8º período do curso de Bacharelado em Psicologia da Faculdade Sant’Ana. kellensaboliveira@gmail.com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3106-8A85-47E6-93CF-9F7F244B0B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898587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70462"/>
            <a:ext cx="32399288" cy="1173017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825954" y="4706737"/>
            <a:ext cx="5467380" cy="26763702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5956" y="4700076"/>
            <a:ext cx="22244517" cy="26770361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708065" y="2400045"/>
            <a:ext cx="7735330" cy="2300034"/>
          </a:xfrm>
        </p:spPr>
        <p:txBody>
          <a:bodyPr/>
          <a:lstStyle>
            <a:lvl1pPr algn="r">
              <a:defRPr/>
            </a:lvl1pPr>
          </a:lstStyle>
          <a:p>
            <a:fld id="{3D19561A-511B-40B5-ACE2-F9D8103FD9EB}" type="datetime1">
              <a:rPr lang="pt-BR" smtClean="0"/>
              <a:t>17/08/2018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05954" y="2400045"/>
            <a:ext cx="17116121" cy="2300034"/>
          </a:xfrm>
        </p:spPr>
        <p:txBody>
          <a:bodyPr/>
          <a:lstStyle/>
          <a:p>
            <a:r>
              <a:rPr lang="pt-BR"/>
              <a:t>1Acadêmica do 8º período do curso de Bacharelado em Psicologia da Faculdade Sant’Ana. kellensaboliveira@gmail.com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929384" y="2400045"/>
            <a:ext cx="2363950" cy="2300034"/>
          </a:xfrm>
        </p:spPr>
        <p:txBody>
          <a:bodyPr/>
          <a:lstStyle/>
          <a:p>
            <a:fld id="{A3073106-8A85-47E6-93CF-9F7F244B0B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273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6D77-7D63-4141-8451-C0106B2C1C94}" type="datetime1">
              <a:rPr lang="pt-BR" smtClean="0"/>
              <a:t>17/08/2018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1Acadêmica do 8º período do curso de Bacharelado em Psicologia da Faculdade Sant’Ana. kellensaboliveira@gmail.com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3106-8A85-47E6-93CF-9F7F244B0B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694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70462"/>
            <a:ext cx="32399288" cy="11730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5954" y="4746744"/>
            <a:ext cx="28187381" cy="17650245"/>
          </a:xfrm>
        </p:spPr>
        <p:txBody>
          <a:bodyPr anchor="b">
            <a:normAutofit/>
          </a:bodyPr>
          <a:lstStyle>
            <a:lvl1pPr algn="r">
              <a:defRPr sz="1417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5956" y="22940345"/>
            <a:ext cx="28187384" cy="8530104"/>
          </a:xfrm>
        </p:spPr>
        <p:txBody>
          <a:bodyPr>
            <a:normAutofit/>
          </a:bodyPr>
          <a:lstStyle>
            <a:lvl1pPr marL="0" indent="0" algn="r">
              <a:buNone/>
              <a:defRPr sz="7795">
                <a:solidFill>
                  <a:schemeClr val="tx1">
                    <a:tint val="75000"/>
                  </a:schemeClr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708065" y="2400045"/>
            <a:ext cx="7735330" cy="2300034"/>
          </a:xfrm>
        </p:spPr>
        <p:txBody>
          <a:bodyPr/>
          <a:lstStyle>
            <a:lvl1pPr algn="r">
              <a:defRPr/>
            </a:lvl1pPr>
          </a:lstStyle>
          <a:p>
            <a:fld id="{056EB411-337A-4064-AE77-0C15C7E552C3}" type="datetime1">
              <a:rPr lang="pt-BR" smtClean="0"/>
              <a:t>17/08/2018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05954" y="2400045"/>
            <a:ext cx="17116121" cy="2300034"/>
          </a:xfrm>
        </p:spPr>
        <p:txBody>
          <a:bodyPr/>
          <a:lstStyle/>
          <a:p>
            <a:r>
              <a:rPr lang="pt-BR"/>
              <a:t>1Acadêmica do 8º período do curso de Bacharelado em Psicologia da Faculdade Sant’Ana. kellensaboliveira@gmail.com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929386" y="2400045"/>
            <a:ext cx="2363947" cy="2300034"/>
          </a:xfrm>
        </p:spPr>
        <p:txBody>
          <a:bodyPr/>
          <a:lstStyle/>
          <a:p>
            <a:fld id="{A3073106-8A85-47E6-93CF-9F7F244B0B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1671840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5955" y="13824204"/>
            <a:ext cx="13856078" cy="2563237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48021" y="13824204"/>
            <a:ext cx="13845310" cy="2563237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B411-337A-4064-AE77-0C15C7E552C3}" type="datetime1">
              <a:rPr lang="pt-BR" smtClean="0"/>
              <a:t>17/08/2018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1Acadêmica do 8º período do curso de Bacharelado em Psicologia da Faculdade Sant’Ana. kellensaboliveira@gmail.com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3106-8A85-47E6-93CF-9F7F244B0B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3614261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4831" y="4800071"/>
            <a:ext cx="22598503" cy="816012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9982" y="13756436"/>
            <a:ext cx="13052048" cy="5190073"/>
          </a:xfrm>
        </p:spPr>
        <p:txBody>
          <a:bodyPr anchor="b">
            <a:normAutofit/>
          </a:bodyPr>
          <a:lstStyle>
            <a:lvl1pPr marL="0" indent="0">
              <a:buNone/>
              <a:defRPr sz="9921" b="0">
                <a:solidFill>
                  <a:schemeClr val="tx1"/>
                </a:solidFill>
              </a:defRPr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5952" y="19733630"/>
            <a:ext cx="13856078" cy="1972295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252049" y="13756436"/>
            <a:ext cx="13041284" cy="5190073"/>
          </a:xfrm>
        </p:spPr>
        <p:txBody>
          <a:bodyPr anchor="b">
            <a:normAutofit/>
          </a:bodyPr>
          <a:lstStyle>
            <a:lvl1pPr marL="0" indent="0">
              <a:buNone/>
              <a:defRPr sz="9921" b="0">
                <a:solidFill>
                  <a:schemeClr val="tx1"/>
                </a:solidFill>
              </a:defRPr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48019" y="19733630"/>
            <a:ext cx="13845313" cy="1972295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BFC6-610C-4D25-8F86-62410ED3570C}" type="datetime1">
              <a:rPr lang="pt-BR" smtClean="0"/>
              <a:t>17/08/2018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1Acadêmica do 8º período do curso de Bacharelado em Psicologia da Faculdade Sant’Ana. kellensaboliveira@gmail.com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3106-8A85-47E6-93CF-9F7F244B0B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537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B411-337A-4064-AE77-0C15C7E552C3}" type="datetime1">
              <a:rPr lang="pt-BR" smtClean="0"/>
              <a:t>17/08/2018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1Acadêmica do 8º período do curso de Bacharelado em Psicologia da Faculdade Sant’Ana. kellensaboliveira@gmail.com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3106-8A85-47E6-93CF-9F7F244B0B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477735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49AB-24D8-433A-8B6F-A032622534DB}" type="datetime1">
              <a:rPr lang="pt-BR" smtClean="0"/>
              <a:t>17/08/2018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1Acadêmica do 8º período do curso de Bacharelado em Psicologia da Faculdade Sant’Ana. kellensaboliveira@gmail.com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3106-8A85-47E6-93CF-9F7F244B0B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00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5954" y="9600142"/>
            <a:ext cx="10934760" cy="10080149"/>
          </a:xfrm>
        </p:spPr>
        <p:txBody>
          <a:bodyPr anchor="b"/>
          <a:lstStyle>
            <a:lvl1pPr algn="l"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69697" y="4704070"/>
            <a:ext cx="16523637" cy="34752513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5954" y="19680291"/>
            <a:ext cx="10934760" cy="19776292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B411-337A-4064-AE77-0C15C7E552C3}" type="datetime1">
              <a:rPr lang="pt-BR" smtClean="0"/>
              <a:t>17/08/2018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1Acadêmica do 8º período do curso de Bacharelado em Psicologia da Faculdade Sant’Ana. kellensaboliveira@gmail.com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3106-8A85-47E6-93CF-9F7F244B0B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1221233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5954" y="9600142"/>
            <a:ext cx="14441246" cy="10080149"/>
          </a:xfrm>
        </p:spPr>
        <p:txBody>
          <a:bodyPr anchor="b"/>
          <a:lstStyle>
            <a:lvl1pPr algn="l"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282186" y="4732303"/>
            <a:ext cx="13018653" cy="34724280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5954" y="19680291"/>
            <a:ext cx="14441246" cy="19776292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B411-337A-4064-AE77-0C15C7E552C3}" type="datetime1">
              <a:rPr lang="pt-BR" smtClean="0"/>
              <a:t>17/08/2018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1Acadêmica do 8º período do curso de Bacharelado em Psicologia da Faculdade Sant’Ana. kellensaboliveira@gmail.com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3106-8A85-47E6-93CF-9F7F244B0B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261125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399288" cy="681010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94831" y="4815019"/>
            <a:ext cx="22598503" cy="8145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5954" y="13824204"/>
            <a:ext cx="28187381" cy="25632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720000" y="40040601"/>
            <a:ext cx="7573334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EB411-337A-4064-AE77-0C15C7E552C3}" type="datetime1">
              <a:rPr lang="pt-BR" smtClean="0"/>
              <a:t>17/08/2018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5954" y="40037420"/>
            <a:ext cx="20128058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1Acadêmica do 8º período do curso de Bacharelado em Psicologia da Faculdade Sant’Ana. kellensaboliveira@gmail.com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86988" y="2400045"/>
            <a:ext cx="700634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73106-8A85-47E6-93CF-9F7F244B0B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06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  <p:sldLayoutId id="214748405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r" defTabSz="3239902" rtl="0" eaLnBrk="1" latinLnBrk="0" hangingPunct="1">
        <a:lnSpc>
          <a:spcPct val="90000"/>
        </a:lnSpc>
        <a:spcBef>
          <a:spcPct val="0"/>
        </a:spcBef>
        <a:buNone/>
        <a:defRPr sz="14173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7795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191ACBC0-B09F-4AEA-84E7-7FE3A072DC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46" y="4507356"/>
            <a:ext cx="27444939" cy="33185859"/>
          </a:xfrm>
          <a:prstGeom prst="rect">
            <a:avLst/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20" name="Título 19">
            <a:extLst>
              <a:ext uri="{FF2B5EF4-FFF2-40B4-BE49-F238E27FC236}">
                <a16:creationId xmlns:a16="http://schemas.microsoft.com/office/drawing/2014/main" id="{A7502018-BE13-46F9-B6FB-A80EBAEE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332" y="3848220"/>
            <a:ext cx="30936291" cy="13182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10700" b="1" dirty="0">
                <a:latin typeface="Arial" panose="020B0604020202020204" pitchFamily="34" charset="0"/>
                <a:cs typeface="Arial" panose="020B0604020202020204" pitchFamily="34" charset="0"/>
              </a:rPr>
              <a:t>AVALIAÇÃO PSICOLÓGICA E A </a:t>
            </a:r>
            <a:br>
              <a:rPr lang="pt-BR" sz="10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0700" b="1" dirty="0">
                <a:latin typeface="Arial" panose="020B0604020202020204" pitchFamily="34" charset="0"/>
                <a:cs typeface="Arial" panose="020B0604020202020204" pitchFamily="34" charset="0"/>
              </a:rPr>
              <a:t>PSICOPATOLOGIA FUNDAMENTAL</a:t>
            </a:r>
            <a:br>
              <a:rPr lang="pt-BR" sz="7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7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spaço Reservado para Conteúdo 21">
            <a:extLst>
              <a:ext uri="{FF2B5EF4-FFF2-40B4-BE49-F238E27FC236}">
                <a16:creationId xmlns:a16="http://schemas.microsoft.com/office/drawing/2014/main" id="{DE0CB1C3-1BFC-43E1-B5C6-8839621DF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9474" y="7213937"/>
            <a:ext cx="29938005" cy="29374914"/>
          </a:xfrm>
          <a:effectLst>
            <a:glow rad="1905000">
              <a:schemeClr val="accent1">
                <a:alpha val="0"/>
              </a:schemeClr>
            </a:glow>
            <a:reflection blurRad="12700" stA="0" endPos="99000" dist="1270000" dir="5400000" sy="-100000" algn="bl" rotWithShape="0"/>
            <a:softEdge rad="0"/>
          </a:effectLst>
        </p:spPr>
        <p:txBody>
          <a:bodyPr numCol="2" spcCol="828000">
            <a:noAutofit/>
          </a:bodyPr>
          <a:lstStyle/>
          <a:p>
            <a:pPr marL="0" indent="45720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pPr marL="0" indent="45720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Perante a clínica e a avaliação psicológica designada aos sujeitos que  buscam auxilio para lidar com questões da ordem do sofrimento humano ou outras pertinentes à área, podemos citar uma perspectiva que se coloca numa posição voltada para a subjetividade existente nesse sofrimento, enaltecendo o  efeito terapêutico obtido a partir da fala. Essa perspectiva refere-se a Psicopatologia Fundamental, que pressupõe a tal forma de tratamento supracitada, e portanto, a partir dela podemos fazer alguns questionamentos sobre como o processo diagnóstico e a lógica diagnóstico-receita interfere  na criação de experiências subjetivas.</a:t>
            </a:r>
          </a:p>
          <a:p>
            <a:pPr marL="0" indent="457200" algn="just">
              <a:lnSpc>
                <a:spcPct val="120000"/>
              </a:lnSpc>
              <a:spcBef>
                <a:spcPts val="1200"/>
              </a:spcBef>
              <a:buNone/>
            </a:pP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Desenvolvimento</a:t>
            </a:r>
          </a:p>
          <a:p>
            <a:pPr marL="0" indent="45720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A Psicopatologia Fundamental (PF) é uma disciplina que nasceu em 1970, com o Professor Doutor Pierre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Fédida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e alguns associados na Universidade de Paris VII – Denis Diderot,  ela traz em seu discurso considerações sobre a tradição da Grécia Antiga, afim de investigar o </a:t>
            </a:r>
            <a:r>
              <a:rPr lang="pt-BR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pathos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psíquico. Portanto, não vê conveniência na descrição e classificação da doença mental e sim no que é apresentado pelo sujeito, desta forma tem como foco o </a:t>
            </a:r>
            <a:r>
              <a:rPr lang="pt-BR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pathos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, acreditando que este revela a subjetividade através da fala do sujeito, capaz de transformar a paixão e o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assujeitamento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em uma nova experiência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peao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qual o indivíduo deve passar, enfrentar e compartilhar com a sociedade, (BERLINK, 2008). </a:t>
            </a:r>
          </a:p>
          <a:p>
            <a:pPr marL="0" indent="45720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Concordante com os pressuposto da PF,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Leader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(2013) levanta o questionamento sobre como em nossa sociedade prioriza-se “encaixar” o sujeito dentro das normas sociais, e cada vez mais diminui-se o que há de singular na história de cada um. Dentro dessa condições o sujeito passa a ser um objeto a ser tratado, dificultando uma escuta apropriada que lhe ofereça ajuda na compreensão de suas próprias experiências. </a:t>
            </a:r>
          </a:p>
          <a:p>
            <a:pPr marL="0" indent="457200" algn="just">
              <a:lnSpc>
                <a:spcPct val="120000"/>
              </a:lnSpc>
              <a:spcBef>
                <a:spcPts val="1200"/>
              </a:spcBef>
              <a:buNone/>
            </a:pP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Embora, em alguns casos, mesmo que seja importante o estabelecimento de um diagnóstico para se fundar uma conduta de tratamento, ele deve ocorrer de forma cautelosa, através de uma escuta e observação responsável. Ainda,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Leader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(2013) nos alerta para este fato de como o processo diagnóstico vem ocorrendo com base em sintomas superficiais e não em estruturas invisíveis que requerem um período considerável de investigação. Em relação a isso, o processo de psicoterapia pode ser revelador visto que algumas questões só aparecem neste contexto, através de uma escuta aperfeiçoada levando em conta a história de vida e as singularidades de cada um. </a:t>
            </a:r>
          </a:p>
          <a:p>
            <a:pPr marL="0" indent="45720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Entretanto se o diagnóstico for  estabelecido,  deve ser feito com responsabilidade, não baseado apenas nos comportamentos externos e superficiais, mas na articulação com a linguagem, percebendo a posição que o sujeito ocupa em sua fala e a lógica desenvolvida pelo mesmo, (LEADER, 2013). A direção do tratamento deve ir contra o conceito de cura do senso comum, proporcionando ao sujeito a possibilidade de criar e reinventar-se conforme suas experiências mais primárias, (NETO; TAURO, 2015). </a:t>
            </a:r>
          </a:p>
          <a:p>
            <a:pPr marL="0" indent="457200" algn="just">
              <a:lnSpc>
                <a:spcPct val="120000"/>
              </a:lnSpc>
              <a:spcBef>
                <a:spcPts val="1200"/>
              </a:spcBef>
              <a:buNone/>
            </a:pP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Considerações Finais</a:t>
            </a:r>
          </a:p>
          <a:p>
            <a:pPr marL="0" indent="45720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Compreendendo o ser humano como passível de ser acometido pelo </a:t>
            </a:r>
            <a:r>
              <a:rPr lang="pt-BR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phatos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e, a partir dele, criar experiência subjetiva em relação ao próprio sofrimento, podemos afirmar a relevância da psicoterapia como forma de tratamento. A PF demonstra a importância da subjetividade no processo terapêutico, e por isso, questiona-se o modo superficial no estabelecimento de diagnósticos na atualidade e os </a:t>
            </a:r>
            <a:r>
              <a:rPr lang="pt-BR" sz="4400">
                <a:latin typeface="Arial" panose="020B0604020202020204" pitchFamily="34" charset="0"/>
                <a:cs typeface="Arial" panose="020B0604020202020204" pitchFamily="34" charset="0"/>
              </a:rPr>
              <a:t>prejuízos que isto acarreta.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Espaço Reservado para Rodapé 25">
            <a:extLst>
              <a:ext uri="{FF2B5EF4-FFF2-40B4-BE49-F238E27FC236}">
                <a16:creationId xmlns:a16="http://schemas.microsoft.com/office/drawing/2014/main" id="{7DC6522A-5085-4565-A2A7-97A6F5255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0332" y="39956200"/>
            <a:ext cx="29938006" cy="2552593"/>
          </a:xfrm>
        </p:spPr>
        <p:txBody>
          <a:bodyPr/>
          <a:lstStyle/>
          <a:p>
            <a:r>
              <a:rPr lang="pt-BR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Acadêmica do 10º período do curso de Bacharelado em Psicologia da Faculdade Sant’Ana, laisajanacievicz@live.com</a:t>
            </a:r>
          </a:p>
          <a:p>
            <a:r>
              <a:rPr lang="pt-BR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Acadêmica do 10º período do curso de Bacharelado em Psicologia da Faculdade Sant’Ana, brubzzz@Hotmail.com</a:t>
            </a:r>
          </a:p>
          <a:p>
            <a:r>
              <a:rPr lang="pt-BR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Psicóloga, Mestre em Educação, Professora titular do Curso de Psicologia da Faculdade Sant’Ana, psicologadaniely@gmail.com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9FA7A7A-4FED-4936-8B83-859694CB3F1F}"/>
              </a:ext>
            </a:extLst>
          </p:cNvPr>
          <p:cNvSpPr txBox="1"/>
          <p:nvPr/>
        </p:nvSpPr>
        <p:spPr>
          <a:xfrm>
            <a:off x="23352398" y="5258825"/>
            <a:ext cx="7325177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r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Laisa de Aguiar Janacievicz</a:t>
            </a:r>
            <a:r>
              <a:rPr lang="pt-BR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Bruna Oliveira</a:t>
            </a:r>
            <a:r>
              <a:rPr lang="pt-BR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r"/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Daniely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Dias Pacheco</a:t>
            </a:r>
            <a:r>
              <a:rPr lang="pt-BR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17E7B5CB-7CCF-4A1D-977D-00C6E7BC6CFB}"/>
              </a:ext>
            </a:extLst>
          </p:cNvPr>
          <p:cNvSpPr txBox="1"/>
          <p:nvPr/>
        </p:nvSpPr>
        <p:spPr>
          <a:xfrm>
            <a:off x="13956632" y="41035524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4141363" y="400731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82957" y="37297530"/>
            <a:ext cx="29938005" cy="362560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Referências:</a:t>
            </a:r>
          </a:p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BERLINK, M. T.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Psicopatologia Fundamental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 2. Ed. São Paulo: Escuta, 2008. 393 p.</a:t>
            </a:r>
          </a:p>
          <a:p>
            <a:pPr algn="just">
              <a:lnSpc>
                <a:spcPct val="110000"/>
              </a:lnSpc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LEADER, D.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O que é Loucura: Delírio e sanidade na vida cotidiana.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Rio de Janeiro: Zahar, 2013. 398 p.</a:t>
            </a:r>
          </a:p>
          <a:p>
            <a:pPr algn="just">
              <a:lnSpc>
                <a:spcPct val="110000"/>
              </a:lnSpc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NETO, A. G.; TAURO, D. V. A psicose e saúde mental: impasses na contemporaneidade.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 Rev. Psicol. Saúde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, Campo Grande, v. 7, n. 2, p. 152-160, dez.  2015. Disponível em &lt; https://goo.gl/XtSJm8 &gt;. Acesso em  13  ago.  2017.</a:t>
            </a:r>
          </a:p>
          <a:p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18B055E-7C11-45FA-9EB7-3EC0DBE35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57" y="482503"/>
            <a:ext cx="3416713" cy="336571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55A2F02-33FB-440C-8D84-3AC350655349}"/>
              </a:ext>
            </a:extLst>
          </p:cNvPr>
          <p:cNvSpPr txBox="1"/>
          <p:nvPr/>
        </p:nvSpPr>
        <p:spPr>
          <a:xfrm>
            <a:off x="4087045" y="914400"/>
            <a:ext cx="27519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8800" b="1" dirty="0">
                <a:latin typeface="Arial" panose="020B0604020202020204" pitchFamily="34" charset="0"/>
                <a:cs typeface="Arial" panose="020B0604020202020204" pitchFamily="34" charset="0"/>
              </a:rPr>
              <a:t>XVI JORNADA CIENTÍFICA DOS CAMPOS GERAIS </a:t>
            </a:r>
          </a:p>
        </p:txBody>
      </p:sp>
    </p:spTree>
    <p:extLst>
      <p:ext uri="{BB962C8B-B14F-4D97-AF65-F5344CB8AC3E}">
        <p14:creationId xmlns:p14="http://schemas.microsoft.com/office/powerpoint/2010/main" val="195131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rilha de Vapor">
  <a:themeElements>
    <a:clrScheme name="Trilha de Vap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Trilha de Vap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ilha de Vap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TM04033937[[fn=Trilha de Vapor]]</Template>
  <TotalTime>940</TotalTime>
  <Words>730</Words>
  <Application>Microsoft Office PowerPoint</Application>
  <PresentationFormat>Personalizar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Trilha de Vapor</vt:lpstr>
      <vt:lpstr>AVALIAÇÃO PSICOLÓGICA E A  PSICOPATOLOGIA FUNDAMENTAL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Kellen Oliveira</dc:creator>
  <cp:lastModifiedBy>Bruna Oliveira</cp:lastModifiedBy>
  <cp:revision>60</cp:revision>
  <cp:lastPrinted>2018-08-16T15:23:28Z</cp:lastPrinted>
  <dcterms:created xsi:type="dcterms:W3CDTF">2017-08-04T19:19:12Z</dcterms:created>
  <dcterms:modified xsi:type="dcterms:W3CDTF">2018-08-17T15:38:06Z</dcterms:modified>
</cp:coreProperties>
</file>