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25199975" cy="35999738"/>
  <p:notesSz cx="6858000" cy="9144000"/>
  <p:defaultTextStyle>
    <a:defPPr>
      <a:defRPr lang="pt-BR"/>
    </a:defPPr>
    <a:lvl1pPr marL="0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1pPr>
    <a:lvl2pPr marL="1468755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2pPr>
    <a:lvl3pPr marL="2937510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3pPr>
    <a:lvl4pPr marL="4406265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4pPr>
    <a:lvl5pPr marL="5875020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5pPr>
    <a:lvl6pPr marL="7343775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6pPr>
    <a:lvl7pPr marL="8812530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7pPr>
    <a:lvl8pPr marL="10281285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8pPr>
    <a:lvl9pPr marL="11750040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7" d="100"/>
          <a:sy n="17" d="100"/>
        </p:scale>
        <p:origin x="253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E29A53-4A58-4D53-B04B-AA9EE4C458D6}" type="datetimeFigureOut">
              <a:rPr lang="pt-BR" smtClean="0"/>
              <a:t>26/09/2018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349500" y="1143000"/>
            <a:ext cx="21590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B54B30-ADFA-4BE2-96F8-D95A5E8B57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932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937510" rtl="0" eaLnBrk="1" latinLnBrk="0" hangingPunct="1">
      <a:defRPr sz="3855" kern="1200">
        <a:solidFill>
          <a:schemeClr val="tx1"/>
        </a:solidFill>
        <a:latin typeface="+mn-lt"/>
        <a:ea typeface="+mn-ea"/>
        <a:cs typeface="+mn-cs"/>
      </a:defRPr>
    </a:lvl1pPr>
    <a:lvl2pPr marL="1468755" algn="l" defTabSz="2937510" rtl="0" eaLnBrk="1" latinLnBrk="0" hangingPunct="1">
      <a:defRPr sz="3855" kern="1200">
        <a:solidFill>
          <a:schemeClr val="tx1"/>
        </a:solidFill>
        <a:latin typeface="+mn-lt"/>
        <a:ea typeface="+mn-ea"/>
        <a:cs typeface="+mn-cs"/>
      </a:defRPr>
    </a:lvl2pPr>
    <a:lvl3pPr marL="2937510" algn="l" defTabSz="2937510" rtl="0" eaLnBrk="1" latinLnBrk="0" hangingPunct="1">
      <a:defRPr sz="3855" kern="1200">
        <a:solidFill>
          <a:schemeClr val="tx1"/>
        </a:solidFill>
        <a:latin typeface="+mn-lt"/>
        <a:ea typeface="+mn-ea"/>
        <a:cs typeface="+mn-cs"/>
      </a:defRPr>
    </a:lvl3pPr>
    <a:lvl4pPr marL="4406265" algn="l" defTabSz="2937510" rtl="0" eaLnBrk="1" latinLnBrk="0" hangingPunct="1">
      <a:defRPr sz="3855" kern="1200">
        <a:solidFill>
          <a:schemeClr val="tx1"/>
        </a:solidFill>
        <a:latin typeface="+mn-lt"/>
        <a:ea typeface="+mn-ea"/>
        <a:cs typeface="+mn-cs"/>
      </a:defRPr>
    </a:lvl4pPr>
    <a:lvl5pPr marL="5875020" algn="l" defTabSz="2937510" rtl="0" eaLnBrk="1" latinLnBrk="0" hangingPunct="1">
      <a:defRPr sz="3855" kern="1200">
        <a:solidFill>
          <a:schemeClr val="tx1"/>
        </a:solidFill>
        <a:latin typeface="+mn-lt"/>
        <a:ea typeface="+mn-ea"/>
        <a:cs typeface="+mn-cs"/>
      </a:defRPr>
    </a:lvl5pPr>
    <a:lvl6pPr marL="7343775" algn="l" defTabSz="2937510" rtl="0" eaLnBrk="1" latinLnBrk="0" hangingPunct="1">
      <a:defRPr sz="3855" kern="1200">
        <a:solidFill>
          <a:schemeClr val="tx1"/>
        </a:solidFill>
        <a:latin typeface="+mn-lt"/>
        <a:ea typeface="+mn-ea"/>
        <a:cs typeface="+mn-cs"/>
      </a:defRPr>
    </a:lvl6pPr>
    <a:lvl7pPr marL="8812530" algn="l" defTabSz="2937510" rtl="0" eaLnBrk="1" latinLnBrk="0" hangingPunct="1">
      <a:defRPr sz="3855" kern="1200">
        <a:solidFill>
          <a:schemeClr val="tx1"/>
        </a:solidFill>
        <a:latin typeface="+mn-lt"/>
        <a:ea typeface="+mn-ea"/>
        <a:cs typeface="+mn-cs"/>
      </a:defRPr>
    </a:lvl7pPr>
    <a:lvl8pPr marL="10281285" algn="l" defTabSz="2937510" rtl="0" eaLnBrk="1" latinLnBrk="0" hangingPunct="1">
      <a:defRPr sz="3855" kern="1200">
        <a:solidFill>
          <a:schemeClr val="tx1"/>
        </a:solidFill>
        <a:latin typeface="+mn-lt"/>
        <a:ea typeface="+mn-ea"/>
        <a:cs typeface="+mn-cs"/>
      </a:defRPr>
    </a:lvl8pPr>
    <a:lvl9pPr marL="11750040" algn="l" defTabSz="2937510" rtl="0" eaLnBrk="1" latinLnBrk="0" hangingPunct="1">
      <a:defRPr sz="385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B54B30-ADFA-4BE2-96F8-D95A5E8B574F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1271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9998" y="5891626"/>
            <a:ext cx="21419979" cy="12533242"/>
          </a:xfrm>
        </p:spPr>
        <p:txBody>
          <a:bodyPr anchor="b"/>
          <a:lstStyle>
            <a:lvl1pPr algn="ctr">
              <a:defRPr sz="16535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997" y="18908198"/>
            <a:ext cx="18899981" cy="8691601"/>
          </a:xfrm>
        </p:spPr>
        <p:txBody>
          <a:bodyPr/>
          <a:lstStyle>
            <a:lvl1pPr marL="0" indent="0" algn="ctr">
              <a:buNone/>
              <a:defRPr sz="6614"/>
            </a:lvl1pPr>
            <a:lvl2pPr marL="1259997" indent="0" algn="ctr">
              <a:buNone/>
              <a:defRPr sz="5512"/>
            </a:lvl2pPr>
            <a:lvl3pPr marL="2519995" indent="0" algn="ctr">
              <a:buNone/>
              <a:defRPr sz="4961"/>
            </a:lvl3pPr>
            <a:lvl4pPr marL="3779992" indent="0" algn="ctr">
              <a:buNone/>
              <a:defRPr sz="4409"/>
            </a:lvl4pPr>
            <a:lvl5pPr marL="5039990" indent="0" algn="ctr">
              <a:buNone/>
              <a:defRPr sz="4409"/>
            </a:lvl5pPr>
            <a:lvl6pPr marL="6299987" indent="0" algn="ctr">
              <a:buNone/>
              <a:defRPr sz="4409"/>
            </a:lvl6pPr>
            <a:lvl7pPr marL="7559985" indent="0" algn="ctr">
              <a:buNone/>
              <a:defRPr sz="4409"/>
            </a:lvl7pPr>
            <a:lvl8pPr marL="8819982" indent="0" algn="ctr">
              <a:buNone/>
              <a:defRPr sz="4409"/>
            </a:lvl8pPr>
            <a:lvl9pPr marL="10079980" indent="0" algn="ctr">
              <a:buNone/>
              <a:defRPr sz="4409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8869D-0972-442B-A4C4-D5D854392273}" type="datetimeFigureOut">
              <a:rPr lang="pt-BR" smtClean="0"/>
              <a:t>26/09/2018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54598-D286-4E5E-B1E7-EC6D2E9FE5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5498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8869D-0972-442B-A4C4-D5D854392273}" type="datetimeFigureOut">
              <a:rPr lang="pt-BR" smtClean="0"/>
              <a:t>26/09/2018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54598-D286-4E5E-B1E7-EC6D2E9FE5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4458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1916653"/>
            <a:ext cx="5433745" cy="30508114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1916653"/>
            <a:ext cx="15986234" cy="30508114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8869D-0972-442B-A4C4-D5D854392273}" type="datetimeFigureOut">
              <a:rPr lang="pt-BR" smtClean="0"/>
              <a:t>26/09/2018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54598-D286-4E5E-B1E7-EC6D2E9FE5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7658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8869D-0972-442B-A4C4-D5D854392273}" type="datetimeFigureOut">
              <a:rPr lang="pt-BR" smtClean="0"/>
              <a:t>26/09/2018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54598-D286-4E5E-B1E7-EC6D2E9FE5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2840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5" y="8974945"/>
            <a:ext cx="21734978" cy="14974888"/>
          </a:xfrm>
        </p:spPr>
        <p:txBody>
          <a:bodyPr anchor="b"/>
          <a:lstStyle>
            <a:lvl1pPr>
              <a:defRPr sz="16535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5" y="24091502"/>
            <a:ext cx="21734978" cy="7874940"/>
          </a:xfrm>
        </p:spPr>
        <p:txBody>
          <a:bodyPr/>
          <a:lstStyle>
            <a:lvl1pPr marL="0" indent="0">
              <a:buNone/>
              <a:defRPr sz="6614">
                <a:solidFill>
                  <a:schemeClr val="tx1"/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75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8869D-0972-442B-A4C4-D5D854392273}" type="datetimeFigureOut">
              <a:rPr lang="pt-BR" smtClean="0"/>
              <a:t>26/09/2018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54598-D286-4E5E-B1E7-EC6D2E9FE5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6377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9583264"/>
            <a:ext cx="10709989" cy="2284150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9583264"/>
            <a:ext cx="10709989" cy="2284150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8869D-0972-442B-A4C4-D5D854392273}" type="datetimeFigureOut">
              <a:rPr lang="pt-BR" smtClean="0"/>
              <a:t>26/09/2018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54598-D286-4E5E-B1E7-EC6D2E9FE5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6184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1916661"/>
            <a:ext cx="21734978" cy="695828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3" y="8824938"/>
            <a:ext cx="10660769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3" y="13149904"/>
            <a:ext cx="10660769" cy="19341529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9" y="8824938"/>
            <a:ext cx="10713272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9" y="13149904"/>
            <a:ext cx="10713272" cy="19341529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8869D-0972-442B-A4C4-D5D854392273}" type="datetimeFigureOut">
              <a:rPr lang="pt-BR" smtClean="0"/>
              <a:t>26/09/2018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54598-D286-4E5E-B1E7-EC6D2E9FE5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2538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8869D-0972-442B-A4C4-D5D854392273}" type="datetimeFigureOut">
              <a:rPr lang="pt-BR" smtClean="0"/>
              <a:t>26/09/2018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54598-D286-4E5E-B1E7-EC6D2E9FE5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6795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8869D-0972-442B-A4C4-D5D854392273}" type="datetimeFigureOut">
              <a:rPr lang="pt-BR" smtClean="0"/>
              <a:t>26/09/2018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54598-D286-4E5E-B1E7-EC6D2E9FE5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4798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5183304"/>
            <a:ext cx="12757487" cy="25583147"/>
          </a:xfr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8869D-0972-442B-A4C4-D5D854392273}" type="datetimeFigureOut">
              <a:rPr lang="pt-BR" smtClean="0"/>
              <a:t>26/09/2018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54598-D286-4E5E-B1E7-EC6D2E9FE5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6809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5183304"/>
            <a:ext cx="12757487" cy="25583147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8869D-0972-442B-A4C4-D5D854392273}" type="datetimeFigureOut">
              <a:rPr lang="pt-BR" smtClean="0"/>
              <a:t>26/09/2018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54598-D286-4E5E-B1E7-EC6D2E9FE5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2886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9583264"/>
            <a:ext cx="21734978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98869D-0972-442B-A4C4-D5D854392273}" type="datetimeFigureOut">
              <a:rPr lang="pt-BR" smtClean="0"/>
              <a:t>26/09/2018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54598-D286-4E5E-B1E7-EC6D2E9FE5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1170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462" y="575696"/>
            <a:ext cx="23143779" cy="34857304"/>
          </a:xfrm>
          <a:prstGeom prst="rect">
            <a:avLst/>
          </a:prstGeom>
        </p:spPr>
      </p:pic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2610013" y="554097"/>
            <a:ext cx="21734978" cy="2671003"/>
          </a:xfrm>
        </p:spPr>
        <p:txBody>
          <a:bodyPr>
            <a:normAutofit/>
          </a:bodyPr>
          <a:lstStyle/>
          <a:p>
            <a:pPr algn="ctr"/>
            <a:r>
              <a:rPr lang="pt-PT" sz="6000" b="1" cap="all" dirty="0">
                <a:latin typeface="Arial" panose="020B0604020202020204" pitchFamily="34" charset="0"/>
                <a:cs typeface="Arial" panose="020B0604020202020204" pitchFamily="34" charset="0"/>
              </a:rPr>
              <a:t>xVI jornada científica dos campos gerais </a:t>
            </a:r>
            <a:r>
              <a:rPr lang="pt-BR" sz="6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6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6000" dirty="0">
                <a:latin typeface="Arial" panose="020B0604020202020204" pitchFamily="34" charset="0"/>
                <a:cs typeface="Arial" panose="020B0604020202020204" pitchFamily="34" charset="0"/>
              </a:rPr>
              <a:t>Ponta Grossa, 24 a 26 de outubro de 2018</a:t>
            </a:r>
          </a:p>
        </p:txBody>
      </p:sp>
      <p:pic>
        <p:nvPicPr>
          <p:cNvPr id="2049" name="Imagem 0" descr="logo_original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7116" y="575695"/>
            <a:ext cx="2725793" cy="2671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>
          <a:xfrm>
            <a:off x="977462" y="3934975"/>
            <a:ext cx="23143779" cy="31821217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pt-BR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 MUSICALIZAÇÃO NO PROCESSO DE APRENDIZAGEM</a:t>
            </a:r>
          </a:p>
          <a:p>
            <a:pPr marL="0" indent="0" algn="r">
              <a:buNone/>
            </a:pPr>
            <a:r>
              <a:rPr lang="pt-BR" sz="4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Anaiara</a:t>
            </a:r>
            <a:r>
              <a:rPr lang="pt-BR" sz="4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Eloiza</a:t>
            </a:r>
            <a:r>
              <a:rPr lang="pt-BR" sz="4500" dirty="0" smtClean="0">
                <a:latin typeface="Arial" panose="020B0604020202020204" pitchFamily="34" charset="0"/>
                <a:cs typeface="Arial" panose="020B0604020202020204" pitchFamily="34" charset="0"/>
              </a:rPr>
              <a:t> Souza Da Silva </a:t>
            </a:r>
            <a:r>
              <a:rPr lang="pt-BR" sz="4500" dirty="0" smtClean="0">
                <a:latin typeface="Arial" panose="020B0604020202020204" pitchFamily="34" charset="0"/>
                <a:cs typeface="Arial" panose="020B0604020202020204" pitchFamily="34" charset="0"/>
              </a:rPr>
              <a:t>(Acadêmica </a:t>
            </a:r>
            <a:r>
              <a:rPr lang="pt-BR" sz="4500" dirty="0" smtClean="0">
                <a:latin typeface="Arial" panose="020B0604020202020204" pitchFamily="34" charset="0"/>
                <a:cs typeface="Arial" panose="020B0604020202020204" pitchFamily="34" charset="0"/>
              </a:rPr>
              <a:t>– IESSA)</a:t>
            </a:r>
            <a:endParaRPr lang="pt-BR" sz="4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>
              <a:buNone/>
            </a:pPr>
            <a:r>
              <a:rPr lang="pt-BR" sz="4500" dirty="0" smtClean="0">
                <a:latin typeface="Arial" panose="020B0604020202020204" pitchFamily="34" charset="0"/>
                <a:cs typeface="Arial" panose="020B0604020202020204" pitchFamily="34" charset="0"/>
              </a:rPr>
              <a:t>Eliana Rita </a:t>
            </a:r>
            <a:r>
              <a:rPr lang="pt-BR" sz="4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Colesel</a:t>
            </a:r>
            <a:r>
              <a:rPr lang="pt-BR" sz="4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5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t-BR" sz="4500" dirty="0">
                <a:latin typeface="Arial" panose="020B0604020202020204" pitchFamily="34" charset="0"/>
                <a:cs typeface="Arial" panose="020B0604020202020204" pitchFamily="34" charset="0"/>
              </a:rPr>
              <a:t>Acadêmica </a:t>
            </a:r>
            <a:r>
              <a:rPr lang="pt-BR" sz="4500" dirty="0" smtClean="0">
                <a:latin typeface="Arial" panose="020B0604020202020204" pitchFamily="34" charset="0"/>
                <a:cs typeface="Arial" panose="020B0604020202020204" pitchFamily="34" charset="0"/>
              </a:rPr>
              <a:t>- IESSA)</a:t>
            </a:r>
          </a:p>
          <a:p>
            <a:pPr marL="0" indent="0" algn="r">
              <a:buNone/>
            </a:pPr>
            <a:r>
              <a:rPr lang="pt-BR" sz="4500" dirty="0" smtClean="0">
                <a:latin typeface="Arial" panose="020B0604020202020204" pitchFamily="34" charset="0"/>
                <a:cs typeface="Arial" panose="020B0604020202020204" pitchFamily="34" charset="0"/>
              </a:rPr>
              <a:t>Jaqueline Aparecida Ribeiro </a:t>
            </a:r>
            <a:r>
              <a:rPr lang="pt-BR" sz="4500" dirty="0" smtClean="0">
                <a:latin typeface="Arial" panose="020B0604020202020204" pitchFamily="34" charset="0"/>
                <a:cs typeface="Arial" panose="020B0604020202020204" pitchFamily="34" charset="0"/>
              </a:rPr>
              <a:t>(Acadêmica </a:t>
            </a:r>
            <a:r>
              <a:rPr lang="pt-BR" sz="4500" dirty="0">
                <a:latin typeface="Arial" panose="020B0604020202020204" pitchFamily="34" charset="0"/>
                <a:cs typeface="Arial" panose="020B0604020202020204" pitchFamily="34" charset="0"/>
              </a:rPr>
              <a:t>- IESSA)</a:t>
            </a:r>
          </a:p>
          <a:p>
            <a:pPr marL="0" indent="0" algn="r">
              <a:buNone/>
            </a:pPr>
            <a:r>
              <a:rPr lang="pt-BR" sz="4500" dirty="0" smtClean="0">
                <a:latin typeface="Arial" panose="020B0604020202020204" pitchFamily="34" charset="0"/>
                <a:cs typeface="Arial" panose="020B0604020202020204" pitchFamily="34" charset="0"/>
              </a:rPr>
              <a:t>Ingrid </a:t>
            </a:r>
            <a:r>
              <a:rPr lang="pt-BR" sz="4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Gayer</a:t>
            </a:r>
            <a:r>
              <a:rPr lang="pt-BR" sz="4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Pessi</a:t>
            </a:r>
            <a:r>
              <a:rPr lang="pt-BR" sz="4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5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t-BR" sz="4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Profª</a:t>
            </a:r>
            <a:r>
              <a:rPr lang="pt-BR" sz="4500" dirty="0" smtClean="0">
                <a:latin typeface="Arial" panose="020B0604020202020204" pitchFamily="34" charset="0"/>
                <a:cs typeface="Arial" panose="020B0604020202020204" pitchFamily="34" charset="0"/>
              </a:rPr>
              <a:t> Orientadora – IESSA)</a:t>
            </a:r>
          </a:p>
          <a:p>
            <a:pPr marL="0" indent="0" algn="just">
              <a:buNone/>
            </a:pPr>
            <a:endParaRPr lang="pt-BR" sz="4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sz="5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Considerações iniciais</a:t>
            </a:r>
          </a:p>
          <a:p>
            <a:pPr marL="0" indent="0" algn="just">
              <a:buNone/>
            </a:pPr>
            <a:r>
              <a:rPr lang="pt-BR" sz="5900" dirty="0" smtClean="0">
                <a:latin typeface="Arial" panose="020B0604020202020204" pitchFamily="34" charset="0"/>
                <a:cs typeface="Arial" panose="020B0604020202020204" pitchFamily="34" charset="0"/>
              </a:rPr>
              <a:t>O presente trabalho tem </a:t>
            </a:r>
            <a:r>
              <a:rPr lang="pt-BR" sz="5900" dirty="0">
                <a:latin typeface="Arial" panose="020B0604020202020204" pitchFamily="34" charset="0"/>
                <a:cs typeface="Arial" panose="020B0604020202020204" pitchFamily="34" charset="0"/>
              </a:rPr>
              <a:t>como objetivo </a:t>
            </a:r>
            <a:r>
              <a:rPr lang="pt-BR" sz="5900" dirty="0" smtClean="0">
                <a:latin typeface="Arial" panose="020B0604020202020204" pitchFamily="34" charset="0"/>
                <a:cs typeface="Arial" panose="020B0604020202020204" pitchFamily="34" charset="0"/>
              </a:rPr>
              <a:t>analisar </a:t>
            </a:r>
            <a:r>
              <a:rPr lang="pt-BR" sz="5900" dirty="0">
                <a:latin typeface="Arial" panose="020B0604020202020204" pitchFamily="34" charset="0"/>
                <a:cs typeface="Arial" panose="020B0604020202020204" pitchFamily="34" charset="0"/>
              </a:rPr>
              <a:t>as contribuições da música no processo de ensino e aprendizagem das crianças no ambiente </a:t>
            </a:r>
            <a:r>
              <a:rPr lang="pt-BR" sz="5900" dirty="0" smtClean="0">
                <a:latin typeface="Arial" panose="020B0604020202020204" pitchFamily="34" charset="0"/>
                <a:cs typeface="Arial" panose="020B0604020202020204" pitchFamily="34" charset="0"/>
              </a:rPr>
              <a:t>escolar, evidenciando sua importância no desenvolvimento infantil.</a:t>
            </a:r>
          </a:p>
          <a:p>
            <a:pPr marL="0" indent="0" algn="just">
              <a:buNone/>
            </a:pPr>
            <a:r>
              <a:rPr lang="pt-BR" sz="5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 música e a aprendizagem</a:t>
            </a:r>
          </a:p>
          <a:p>
            <a:pPr marL="0" indent="0" algn="just">
              <a:buNone/>
            </a:pPr>
            <a:r>
              <a:rPr lang="pt-BR" sz="5900" dirty="0">
                <a:latin typeface="Arial" panose="020B0604020202020204" pitchFamily="34" charset="0"/>
                <a:cs typeface="Arial" panose="020B0604020202020204" pitchFamily="34" charset="0"/>
              </a:rPr>
              <a:t>Considerando que a música está presente na vida do ser humano antes mesmo do seu nascimento, uma vez </a:t>
            </a:r>
            <a:r>
              <a:rPr lang="pt-BR" sz="5900" dirty="0" smtClean="0">
                <a:latin typeface="Arial" panose="020B0604020202020204" pitchFamily="34" charset="0"/>
                <a:cs typeface="Arial" panose="020B0604020202020204" pitchFamily="34" charset="0"/>
              </a:rPr>
              <a:t>que, segundo </a:t>
            </a:r>
            <a:r>
              <a:rPr lang="pt-BR" sz="5900" dirty="0">
                <a:latin typeface="Arial" panose="020B0604020202020204" pitchFamily="34" charset="0"/>
                <a:cs typeface="Arial" panose="020B0604020202020204" pitchFamily="34" charset="0"/>
              </a:rPr>
              <a:t>Brito (2003, p. 35</a:t>
            </a:r>
            <a:r>
              <a:rPr lang="pt-BR" sz="5900" dirty="0" smtClean="0">
                <a:latin typeface="Arial" panose="020B0604020202020204" pitchFamily="34" charset="0"/>
                <a:cs typeface="Arial" panose="020B0604020202020204" pitchFamily="34" charset="0"/>
              </a:rPr>
              <a:t>): “[...] na </a:t>
            </a:r>
            <a:r>
              <a:rPr lang="pt-BR" sz="5900" dirty="0">
                <a:latin typeface="Arial" panose="020B0604020202020204" pitchFamily="34" charset="0"/>
                <a:cs typeface="Arial" panose="020B0604020202020204" pitchFamily="34" charset="0"/>
              </a:rPr>
              <a:t>fase intrauterina os bebês já convivem com um ambiente de sons provocados pelo corpo da mãe</a:t>
            </a:r>
            <a:r>
              <a:rPr lang="pt-BR" sz="5900" dirty="0" smtClean="0">
                <a:latin typeface="Arial" panose="020B0604020202020204" pitchFamily="34" charset="0"/>
                <a:cs typeface="Arial" panose="020B0604020202020204" pitchFamily="34" charset="0"/>
              </a:rPr>
              <a:t>.”, é de fundamental importância discutir sua utilização e suas contribuições no processo de aprendizagem. Por </a:t>
            </a:r>
            <a:r>
              <a:rPr lang="pt-BR" sz="5900" dirty="0">
                <a:latin typeface="Arial" panose="020B0604020202020204" pitchFamily="34" charset="0"/>
                <a:cs typeface="Arial" panose="020B0604020202020204" pitchFamily="34" charset="0"/>
              </a:rPr>
              <a:t>meio da música, a criança desenvolve seu lado social, cognitivo e motor, conquistando uma melhor maneira de se expressar com as pessoas com quem </a:t>
            </a:r>
            <a:r>
              <a:rPr lang="pt-BR" sz="5900" dirty="0" smtClean="0">
                <a:latin typeface="Arial" panose="020B0604020202020204" pitchFamily="34" charset="0"/>
                <a:cs typeface="Arial" panose="020B0604020202020204" pitchFamily="34" charset="0"/>
              </a:rPr>
              <a:t>convive e no </a:t>
            </a:r>
            <a:r>
              <a:rPr lang="pt-BR" sz="5900" dirty="0">
                <a:latin typeface="Arial" panose="020B0604020202020204" pitchFamily="34" charset="0"/>
                <a:cs typeface="Arial" panose="020B0604020202020204" pitchFamily="34" charset="0"/>
              </a:rPr>
              <a:t>ambiente em que está inserida. Na prática pedagógica, a música pode ser considerada uma estratégia estimulante, que proporciona condições para facilitar o processo de ensino-aprendizagem. A vivência musical na </a:t>
            </a:r>
            <a:r>
              <a:rPr lang="pt-BR" sz="5900" dirty="0" smtClean="0">
                <a:latin typeface="Arial" panose="020B0604020202020204" pitchFamily="34" charset="0"/>
                <a:cs typeface="Arial" panose="020B0604020202020204" pitchFamily="34" charset="0"/>
              </a:rPr>
              <a:t>escola, </a:t>
            </a:r>
            <a:r>
              <a:rPr lang="pt-BR" sz="5900" dirty="0">
                <a:latin typeface="Arial" panose="020B0604020202020204" pitchFamily="34" charset="0"/>
                <a:cs typeface="Arial" panose="020B0604020202020204" pitchFamily="34" charset="0"/>
              </a:rPr>
              <a:t>além de propiciar a compreensão da linguagem musical, facilita a expressão de emoções, amplia a cultura geral e contribui para a formação integral da criança. (ASSMAN; SANTOS, 2011). Ao inserir a música nos processos educativos, o professor ensina à criança o valor de apreciar uma peça musical, desenvolvendo a concentração, a autonomia, a criticidade e uma melhora significativa na sua sensibilidade e na sua expressão corporal. </a:t>
            </a:r>
            <a:r>
              <a:rPr lang="pt-BR" sz="5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Maffioletti</a:t>
            </a:r>
            <a:r>
              <a:rPr lang="pt-BR" sz="5900" dirty="0" smtClean="0">
                <a:latin typeface="Arial" panose="020B0604020202020204" pitchFamily="34" charset="0"/>
                <a:cs typeface="Arial" panose="020B0604020202020204" pitchFamily="34" charset="0"/>
              </a:rPr>
              <a:t> (2001), destaca que a música deve ser trabalhada em sala de aula, de maneira que leve a criança a deslocar-se pelo espaço seguindo o som que está ouvindo, oportunizar a criação de objetos que produzam sons e explorar a sonoridade. Dessa forma, destaca-se aqui, a importância em refletir sobre os diferentes métodos que podem ser utilizados pelo professor ao inserir a música em sua prática.</a:t>
            </a:r>
          </a:p>
          <a:p>
            <a:pPr marL="0" indent="0" algn="just">
              <a:buNone/>
            </a:pPr>
            <a:r>
              <a:rPr lang="pt-BR" sz="5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Considerações finais</a:t>
            </a:r>
          </a:p>
          <a:p>
            <a:pPr marL="0" indent="0" algn="just">
              <a:buNone/>
            </a:pPr>
            <a:r>
              <a:rPr lang="pt-BR" sz="5900" dirty="0" smtClean="0">
                <a:latin typeface="Arial" panose="020B0604020202020204" pitchFamily="34" charset="0"/>
                <a:cs typeface="Arial" panose="020B0604020202020204" pitchFamily="34" charset="0"/>
              </a:rPr>
              <a:t>A música está </a:t>
            </a:r>
            <a:r>
              <a:rPr lang="pt-BR" sz="5900" dirty="0">
                <a:latin typeface="Arial" panose="020B0604020202020204" pitchFamily="34" charset="0"/>
                <a:cs typeface="Arial" panose="020B0604020202020204" pitchFamily="34" charset="0"/>
              </a:rPr>
              <a:t>presente em nossas vidas desde a nossa </a:t>
            </a:r>
            <a:r>
              <a:rPr lang="pt-BR" sz="5900" dirty="0" smtClean="0">
                <a:latin typeface="Arial" panose="020B0604020202020204" pitchFamily="34" charset="0"/>
                <a:cs typeface="Arial" panose="020B0604020202020204" pitchFamily="34" charset="0"/>
              </a:rPr>
              <a:t>existência e sua utilização no contexto escolar é de grande valia, uma vez que, por meio dela, desenvolve-se diferentes habilidades cognitivas</a:t>
            </a:r>
            <a:r>
              <a:rPr lang="pt-BR" sz="5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900" dirty="0" smtClean="0">
                <a:latin typeface="Arial" panose="020B0604020202020204" pitchFamily="34" charset="0"/>
                <a:cs typeface="Arial" panose="020B0604020202020204" pitchFamily="34" charset="0"/>
              </a:rPr>
              <a:t>e motoras. </a:t>
            </a:r>
            <a:r>
              <a:rPr lang="pt-BR" sz="590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pt-BR" sz="5900" dirty="0" smtClean="0">
                <a:latin typeface="Arial" panose="020B0604020202020204" pitchFamily="34" charset="0"/>
                <a:cs typeface="Arial" panose="020B0604020202020204" pitchFamily="34" charset="0"/>
              </a:rPr>
              <a:t> professor que </a:t>
            </a:r>
            <a:r>
              <a:rPr lang="pt-BR" sz="5900" dirty="0">
                <a:latin typeface="Arial" panose="020B0604020202020204" pitchFamily="34" charset="0"/>
                <a:cs typeface="Arial" panose="020B0604020202020204" pitchFamily="34" charset="0"/>
              </a:rPr>
              <a:t>compreende a música como linguagem e </a:t>
            </a:r>
            <a:r>
              <a:rPr lang="pt-BR" sz="5900" dirty="0" smtClean="0">
                <a:latin typeface="Arial" panose="020B0604020202020204" pitchFamily="34" charset="0"/>
                <a:cs typeface="Arial" panose="020B0604020202020204" pitchFamily="34" charset="0"/>
              </a:rPr>
              <a:t>sabe utiliz</a:t>
            </a:r>
            <a:r>
              <a:rPr lang="pt-BR" sz="5900" dirty="0">
                <a:latin typeface="Arial" panose="020B0604020202020204" pitchFamily="34" charset="0"/>
                <a:cs typeface="Arial" panose="020B0604020202020204" pitchFamily="34" charset="0"/>
              </a:rPr>
              <a:t>á</a:t>
            </a:r>
            <a:r>
              <a:rPr lang="pt-BR" sz="5900" dirty="0" smtClean="0">
                <a:latin typeface="Arial" panose="020B0604020202020204" pitchFamily="34" charset="0"/>
                <a:cs typeface="Arial" panose="020B0604020202020204" pitchFamily="34" charset="0"/>
              </a:rPr>
              <a:t>-la </a:t>
            </a:r>
            <a:r>
              <a:rPr lang="pt-BR" sz="5900" dirty="0">
                <a:latin typeface="Arial" panose="020B0604020202020204" pitchFamily="34" charset="0"/>
                <a:cs typeface="Arial" panose="020B0604020202020204" pitchFamily="34" charset="0"/>
              </a:rPr>
              <a:t>de maneira adequada, tem nela </a:t>
            </a:r>
            <a:r>
              <a:rPr lang="pt-BR" sz="5900" dirty="0" smtClean="0">
                <a:latin typeface="Arial" panose="020B0604020202020204" pitchFamily="34" charset="0"/>
                <a:cs typeface="Arial" panose="020B0604020202020204" pitchFamily="34" charset="0"/>
              </a:rPr>
              <a:t>uma </a:t>
            </a:r>
            <a:r>
              <a:rPr lang="pt-BR" sz="5900" dirty="0">
                <a:latin typeface="Arial" panose="020B0604020202020204" pitchFamily="34" charset="0"/>
                <a:cs typeface="Arial" panose="020B0604020202020204" pitchFamily="34" charset="0"/>
              </a:rPr>
              <a:t>importante </a:t>
            </a:r>
            <a:r>
              <a:rPr lang="pt-BR" sz="5900" dirty="0" smtClean="0">
                <a:latin typeface="Arial" panose="020B0604020202020204" pitchFamily="34" charset="0"/>
                <a:cs typeface="Arial" panose="020B0604020202020204" pitchFamily="34" charset="0"/>
              </a:rPr>
              <a:t>aliada </a:t>
            </a:r>
            <a:r>
              <a:rPr lang="pt-BR" sz="5900" dirty="0">
                <a:latin typeface="Arial" panose="020B0604020202020204" pitchFamily="34" charset="0"/>
                <a:cs typeface="Arial" panose="020B0604020202020204" pitchFamily="34" charset="0"/>
              </a:rPr>
              <a:t>para tornar a aprendizagem significativa</a:t>
            </a:r>
            <a:r>
              <a:rPr lang="pt-BR" sz="59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pt-B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Referências </a:t>
            </a:r>
          </a:p>
          <a:p>
            <a:pPr marL="0" indent="0" algn="just">
              <a:buNone/>
            </a:pP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ASSMANN, Mariane; SANTOS, Leandra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Ines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Seganfredo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. Musicalização no contexto da Educação Infantil. </a:t>
            </a:r>
            <a:r>
              <a:rPr lang="pt-BR" sz="3200" b="1" dirty="0">
                <a:latin typeface="Arial" panose="020B0604020202020204" pitchFamily="34" charset="0"/>
                <a:cs typeface="Arial" panose="020B0604020202020204" pitchFamily="34" charset="0"/>
              </a:rPr>
              <a:t>Eventos Pedagógicos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, v. 2, n. 2, p. 142–151, 2011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Disponível em: 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&lt;http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://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sinop.unemat.br/projetos/revista/index.php/eventos/article/view/401&gt;. Acesso em: 18 set. 2018.</a:t>
            </a:r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BRITO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, Teca Alencar de. </a:t>
            </a:r>
            <a:r>
              <a:rPr lang="pt-BR" sz="3200" b="1" dirty="0">
                <a:latin typeface="Arial" panose="020B0604020202020204" pitchFamily="34" charset="0"/>
                <a:cs typeface="Arial" panose="020B0604020202020204" pitchFamily="34" charset="0"/>
              </a:rPr>
              <a:t>Música na educação infantil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. São Paulo: 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Petrópolis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, 2003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MAFFIOLETTI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, Leda de Albuquerque. Práticas Musicais na Escola Infantil. In.: 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CRAIDY, Carmem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; KAERCHER,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Gládis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(Org.). </a:t>
            </a:r>
            <a:r>
              <a:rPr lang="pt-BR" sz="3200" b="1" dirty="0">
                <a:latin typeface="Arial" panose="020B0604020202020204" pitchFamily="34" charset="0"/>
                <a:cs typeface="Arial" panose="020B0604020202020204" pitchFamily="34" charset="0"/>
              </a:rPr>
              <a:t>Educação Infantil: 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Pra que te quero? Porto 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Alegre: Artmed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, 2001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endParaRPr lang="pt-BR" sz="5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pt-BR" sz="5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>
              <a:buNone/>
            </a:pPr>
            <a:endParaRPr lang="pt-BR" sz="4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>
              <a:buNone/>
            </a:pPr>
            <a:endParaRPr lang="pt-BR" sz="4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pt-BR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4217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235</TotalTime>
  <Words>540</Words>
  <Application>Microsoft Office PowerPoint</Application>
  <PresentationFormat>Personalizar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xVI jornada científica dos campos gerais  Ponta Grossa, 24 a 26 de outubro de 2018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Ingrid</dc:creator>
  <cp:lastModifiedBy>WINDOWS</cp:lastModifiedBy>
  <cp:revision>23</cp:revision>
  <dcterms:created xsi:type="dcterms:W3CDTF">2018-08-22T17:27:27Z</dcterms:created>
  <dcterms:modified xsi:type="dcterms:W3CDTF">2018-09-26T23:40:48Z</dcterms:modified>
</cp:coreProperties>
</file>